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8" r:id="rId2"/>
    <p:sldId id="260" r:id="rId3"/>
    <p:sldId id="281" r:id="rId4"/>
    <p:sldId id="261"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9" r:id="rId20"/>
    <p:sldId id="280" r:id="rId21"/>
    <p:sldId id="259"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66"/>
    <a:srgbClr val="6600CC"/>
    <a:srgbClr val="FF00FF"/>
    <a:srgbClr val="660066"/>
    <a:srgbClr val="FF0000"/>
    <a:srgbClr val="0000CC"/>
    <a:srgbClr val="006600"/>
    <a:srgbClr val="CC00FF"/>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1296" y="-216"/>
      </p:cViewPr>
      <p:guideLst>
        <p:guide orient="horz" pos="4156"/>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BB72E8-C42F-4C10-9CCE-9BA468E3BEB9}" type="datetimeFigureOut">
              <a:rPr lang="en-CA" smtClean="0"/>
              <a:pPr/>
              <a:t>12/11/2014</a:t>
            </a:fld>
            <a:endParaRPr lang="en-C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61248C-9821-4BAB-BBCA-1450882C1DD3}" type="slidenum">
              <a:rPr lang="en-CA" smtClean="0"/>
              <a:pPr/>
              <a:t>‹#›</a:t>
            </a:fld>
            <a:endParaRPr lang="en-CA" dirty="0"/>
          </a:p>
        </p:txBody>
      </p:sp>
    </p:spTree>
    <p:extLst>
      <p:ext uri="{BB962C8B-B14F-4D97-AF65-F5344CB8AC3E}">
        <p14:creationId xmlns:p14="http://schemas.microsoft.com/office/powerpoint/2010/main" val="32588262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5A61248C-9821-4BAB-BBCA-1450882C1DD3}" type="slidenum">
              <a:rPr lang="en-CA" smtClean="0"/>
              <a:pPr/>
              <a:t>1</a:t>
            </a:fld>
            <a:endParaRPr lang="en-CA" dirty="0"/>
          </a:p>
        </p:txBody>
      </p:sp>
    </p:spTree>
    <p:extLst>
      <p:ext uri="{BB962C8B-B14F-4D97-AF65-F5344CB8AC3E}">
        <p14:creationId xmlns:p14="http://schemas.microsoft.com/office/powerpoint/2010/main" val="6817958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5A61248C-9821-4BAB-BBCA-1450882C1DD3}" type="slidenum">
              <a:rPr lang="en-CA" smtClean="0"/>
              <a:pPr/>
              <a:t>10</a:t>
            </a:fld>
            <a:endParaRPr lang="en-CA" dirty="0"/>
          </a:p>
        </p:txBody>
      </p:sp>
    </p:spTree>
    <p:extLst>
      <p:ext uri="{BB962C8B-B14F-4D97-AF65-F5344CB8AC3E}">
        <p14:creationId xmlns:p14="http://schemas.microsoft.com/office/powerpoint/2010/main" val="247856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5A61248C-9821-4BAB-BBCA-1450882C1DD3}" type="slidenum">
              <a:rPr lang="en-CA" smtClean="0"/>
              <a:pPr/>
              <a:t>11</a:t>
            </a:fld>
            <a:endParaRPr lang="en-CA" dirty="0"/>
          </a:p>
        </p:txBody>
      </p:sp>
    </p:spTree>
    <p:extLst>
      <p:ext uri="{BB962C8B-B14F-4D97-AF65-F5344CB8AC3E}">
        <p14:creationId xmlns:p14="http://schemas.microsoft.com/office/powerpoint/2010/main" val="25318365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5A61248C-9821-4BAB-BBCA-1450882C1DD3}" type="slidenum">
              <a:rPr lang="en-CA" smtClean="0"/>
              <a:pPr/>
              <a:t>12</a:t>
            </a:fld>
            <a:endParaRPr lang="en-CA" dirty="0"/>
          </a:p>
        </p:txBody>
      </p:sp>
    </p:spTree>
    <p:extLst>
      <p:ext uri="{BB962C8B-B14F-4D97-AF65-F5344CB8AC3E}">
        <p14:creationId xmlns:p14="http://schemas.microsoft.com/office/powerpoint/2010/main" val="875772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5A61248C-9821-4BAB-BBCA-1450882C1DD3}" type="slidenum">
              <a:rPr lang="en-CA" smtClean="0"/>
              <a:pPr/>
              <a:t>13</a:t>
            </a:fld>
            <a:endParaRPr lang="en-CA" dirty="0"/>
          </a:p>
        </p:txBody>
      </p:sp>
    </p:spTree>
    <p:extLst>
      <p:ext uri="{BB962C8B-B14F-4D97-AF65-F5344CB8AC3E}">
        <p14:creationId xmlns:p14="http://schemas.microsoft.com/office/powerpoint/2010/main" val="3277755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5A61248C-9821-4BAB-BBCA-1450882C1DD3}" type="slidenum">
              <a:rPr lang="en-CA" smtClean="0"/>
              <a:pPr/>
              <a:t>14</a:t>
            </a:fld>
            <a:endParaRPr lang="en-CA" dirty="0"/>
          </a:p>
        </p:txBody>
      </p:sp>
    </p:spTree>
    <p:extLst>
      <p:ext uri="{BB962C8B-B14F-4D97-AF65-F5344CB8AC3E}">
        <p14:creationId xmlns:p14="http://schemas.microsoft.com/office/powerpoint/2010/main" val="23611218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5A61248C-9821-4BAB-BBCA-1450882C1DD3}" type="slidenum">
              <a:rPr lang="en-CA" smtClean="0"/>
              <a:pPr/>
              <a:t>15</a:t>
            </a:fld>
            <a:endParaRPr lang="en-CA" dirty="0"/>
          </a:p>
        </p:txBody>
      </p:sp>
    </p:spTree>
    <p:extLst>
      <p:ext uri="{BB962C8B-B14F-4D97-AF65-F5344CB8AC3E}">
        <p14:creationId xmlns:p14="http://schemas.microsoft.com/office/powerpoint/2010/main" val="6827944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5A61248C-9821-4BAB-BBCA-1450882C1DD3}" type="slidenum">
              <a:rPr lang="en-CA" smtClean="0"/>
              <a:pPr/>
              <a:t>16</a:t>
            </a:fld>
            <a:endParaRPr lang="en-CA" dirty="0"/>
          </a:p>
        </p:txBody>
      </p:sp>
    </p:spTree>
    <p:extLst>
      <p:ext uri="{BB962C8B-B14F-4D97-AF65-F5344CB8AC3E}">
        <p14:creationId xmlns:p14="http://schemas.microsoft.com/office/powerpoint/2010/main" val="39368284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5A61248C-9821-4BAB-BBCA-1450882C1DD3}" type="slidenum">
              <a:rPr lang="en-CA" smtClean="0"/>
              <a:pPr/>
              <a:t>17</a:t>
            </a:fld>
            <a:endParaRPr lang="en-CA" dirty="0"/>
          </a:p>
        </p:txBody>
      </p:sp>
    </p:spTree>
    <p:extLst>
      <p:ext uri="{BB962C8B-B14F-4D97-AF65-F5344CB8AC3E}">
        <p14:creationId xmlns:p14="http://schemas.microsoft.com/office/powerpoint/2010/main" val="10216004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5A61248C-9821-4BAB-BBCA-1450882C1DD3}" type="slidenum">
              <a:rPr lang="en-CA" smtClean="0"/>
              <a:pPr/>
              <a:t>18</a:t>
            </a:fld>
            <a:endParaRPr lang="en-CA" dirty="0"/>
          </a:p>
        </p:txBody>
      </p:sp>
    </p:spTree>
    <p:extLst>
      <p:ext uri="{BB962C8B-B14F-4D97-AF65-F5344CB8AC3E}">
        <p14:creationId xmlns:p14="http://schemas.microsoft.com/office/powerpoint/2010/main" val="37632970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5A61248C-9821-4BAB-BBCA-1450882C1DD3}" type="slidenum">
              <a:rPr lang="en-CA" smtClean="0"/>
              <a:pPr/>
              <a:t>19</a:t>
            </a:fld>
            <a:endParaRPr lang="en-CA" dirty="0"/>
          </a:p>
        </p:txBody>
      </p:sp>
    </p:spTree>
    <p:extLst>
      <p:ext uri="{BB962C8B-B14F-4D97-AF65-F5344CB8AC3E}">
        <p14:creationId xmlns:p14="http://schemas.microsoft.com/office/powerpoint/2010/main" val="3288754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5A61248C-9821-4BAB-BBCA-1450882C1DD3}" type="slidenum">
              <a:rPr lang="en-CA" smtClean="0"/>
              <a:pPr/>
              <a:t>2</a:t>
            </a:fld>
            <a:endParaRPr lang="en-CA" dirty="0"/>
          </a:p>
        </p:txBody>
      </p:sp>
    </p:spTree>
    <p:extLst>
      <p:ext uri="{BB962C8B-B14F-4D97-AF65-F5344CB8AC3E}">
        <p14:creationId xmlns:p14="http://schemas.microsoft.com/office/powerpoint/2010/main" val="6079616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5A61248C-9821-4BAB-BBCA-1450882C1DD3}" type="slidenum">
              <a:rPr lang="en-CA" smtClean="0"/>
              <a:pPr/>
              <a:t>20</a:t>
            </a:fld>
            <a:endParaRPr lang="en-CA" dirty="0"/>
          </a:p>
        </p:txBody>
      </p:sp>
    </p:spTree>
    <p:extLst>
      <p:ext uri="{BB962C8B-B14F-4D97-AF65-F5344CB8AC3E}">
        <p14:creationId xmlns:p14="http://schemas.microsoft.com/office/powerpoint/2010/main" val="50553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5A61248C-9821-4BAB-BBCA-1450882C1DD3}" type="slidenum">
              <a:rPr lang="en-CA" smtClean="0"/>
              <a:pPr/>
              <a:t>21</a:t>
            </a:fld>
            <a:endParaRPr lang="en-CA" dirty="0"/>
          </a:p>
        </p:txBody>
      </p:sp>
    </p:spTree>
    <p:extLst>
      <p:ext uri="{BB962C8B-B14F-4D97-AF65-F5344CB8AC3E}">
        <p14:creationId xmlns:p14="http://schemas.microsoft.com/office/powerpoint/2010/main" val="9719153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5A61248C-9821-4BAB-BBCA-1450882C1DD3}" type="slidenum">
              <a:rPr lang="en-CA" smtClean="0"/>
              <a:pPr/>
              <a:t>3</a:t>
            </a:fld>
            <a:endParaRPr lang="en-CA" dirty="0"/>
          </a:p>
        </p:txBody>
      </p:sp>
    </p:spTree>
    <p:extLst>
      <p:ext uri="{BB962C8B-B14F-4D97-AF65-F5344CB8AC3E}">
        <p14:creationId xmlns:p14="http://schemas.microsoft.com/office/powerpoint/2010/main" val="3005999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5A61248C-9821-4BAB-BBCA-1450882C1DD3}" type="slidenum">
              <a:rPr lang="en-CA" smtClean="0"/>
              <a:pPr/>
              <a:t>4</a:t>
            </a:fld>
            <a:endParaRPr lang="en-CA" dirty="0"/>
          </a:p>
        </p:txBody>
      </p:sp>
    </p:spTree>
    <p:extLst>
      <p:ext uri="{BB962C8B-B14F-4D97-AF65-F5344CB8AC3E}">
        <p14:creationId xmlns:p14="http://schemas.microsoft.com/office/powerpoint/2010/main" val="4437330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5A61248C-9821-4BAB-BBCA-1450882C1DD3}" type="slidenum">
              <a:rPr lang="en-CA" smtClean="0"/>
              <a:pPr/>
              <a:t>5</a:t>
            </a:fld>
            <a:endParaRPr lang="en-CA" dirty="0"/>
          </a:p>
        </p:txBody>
      </p:sp>
    </p:spTree>
    <p:extLst>
      <p:ext uri="{BB962C8B-B14F-4D97-AF65-F5344CB8AC3E}">
        <p14:creationId xmlns:p14="http://schemas.microsoft.com/office/powerpoint/2010/main" val="15421512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5A61248C-9821-4BAB-BBCA-1450882C1DD3}" type="slidenum">
              <a:rPr lang="en-CA" smtClean="0"/>
              <a:pPr/>
              <a:t>6</a:t>
            </a:fld>
            <a:endParaRPr lang="en-CA" dirty="0"/>
          </a:p>
        </p:txBody>
      </p:sp>
    </p:spTree>
    <p:extLst>
      <p:ext uri="{BB962C8B-B14F-4D97-AF65-F5344CB8AC3E}">
        <p14:creationId xmlns:p14="http://schemas.microsoft.com/office/powerpoint/2010/main" val="1814671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5A61248C-9821-4BAB-BBCA-1450882C1DD3}" type="slidenum">
              <a:rPr lang="en-CA" smtClean="0"/>
              <a:pPr/>
              <a:t>7</a:t>
            </a:fld>
            <a:endParaRPr lang="en-CA" dirty="0"/>
          </a:p>
        </p:txBody>
      </p:sp>
    </p:spTree>
    <p:extLst>
      <p:ext uri="{BB962C8B-B14F-4D97-AF65-F5344CB8AC3E}">
        <p14:creationId xmlns:p14="http://schemas.microsoft.com/office/powerpoint/2010/main" val="18866439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5A61248C-9821-4BAB-BBCA-1450882C1DD3}" type="slidenum">
              <a:rPr lang="en-CA" smtClean="0"/>
              <a:pPr/>
              <a:t>8</a:t>
            </a:fld>
            <a:endParaRPr lang="en-CA" dirty="0"/>
          </a:p>
        </p:txBody>
      </p:sp>
    </p:spTree>
    <p:extLst>
      <p:ext uri="{BB962C8B-B14F-4D97-AF65-F5344CB8AC3E}">
        <p14:creationId xmlns:p14="http://schemas.microsoft.com/office/powerpoint/2010/main" val="16721533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5A61248C-9821-4BAB-BBCA-1450882C1DD3}" type="slidenum">
              <a:rPr lang="en-CA" smtClean="0"/>
              <a:pPr/>
              <a:t>9</a:t>
            </a:fld>
            <a:endParaRPr lang="en-CA" dirty="0"/>
          </a:p>
        </p:txBody>
      </p:sp>
    </p:spTree>
    <p:extLst>
      <p:ext uri="{BB962C8B-B14F-4D97-AF65-F5344CB8AC3E}">
        <p14:creationId xmlns:p14="http://schemas.microsoft.com/office/powerpoint/2010/main" val="913195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2C95EB74-86CC-4686-9BF4-9D75062CFACE}" type="datetimeFigureOut">
              <a:rPr lang="en-CA" smtClean="0"/>
              <a:pPr/>
              <a:t>12/11/2014</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05796F18-ACD1-47BE-BEA8-AD0DF0DB21FA}" type="slidenum">
              <a:rPr lang="en-CA" smtClean="0"/>
              <a:pPr/>
              <a:t>‹#›</a:t>
            </a:fld>
            <a:endParaRPr lang="en-CA" dirty="0"/>
          </a:p>
        </p:txBody>
      </p:sp>
    </p:spTree>
    <p:extLst>
      <p:ext uri="{BB962C8B-B14F-4D97-AF65-F5344CB8AC3E}">
        <p14:creationId xmlns:p14="http://schemas.microsoft.com/office/powerpoint/2010/main" val="2520059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2C95EB74-86CC-4686-9BF4-9D75062CFACE}" type="datetimeFigureOut">
              <a:rPr lang="en-CA" smtClean="0"/>
              <a:pPr/>
              <a:t>12/11/2014</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05796F18-ACD1-47BE-BEA8-AD0DF0DB21FA}" type="slidenum">
              <a:rPr lang="en-CA" smtClean="0"/>
              <a:pPr/>
              <a:t>‹#›</a:t>
            </a:fld>
            <a:endParaRPr lang="en-CA" dirty="0"/>
          </a:p>
        </p:txBody>
      </p:sp>
    </p:spTree>
    <p:extLst>
      <p:ext uri="{BB962C8B-B14F-4D97-AF65-F5344CB8AC3E}">
        <p14:creationId xmlns:p14="http://schemas.microsoft.com/office/powerpoint/2010/main" val="28276565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2C95EB74-86CC-4686-9BF4-9D75062CFACE}" type="datetimeFigureOut">
              <a:rPr lang="en-CA" smtClean="0"/>
              <a:pPr/>
              <a:t>12/11/2014</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05796F18-ACD1-47BE-BEA8-AD0DF0DB21FA}" type="slidenum">
              <a:rPr lang="en-CA" smtClean="0"/>
              <a:pPr/>
              <a:t>‹#›</a:t>
            </a:fld>
            <a:endParaRPr lang="en-CA" dirty="0"/>
          </a:p>
        </p:txBody>
      </p:sp>
    </p:spTree>
    <p:extLst>
      <p:ext uri="{BB962C8B-B14F-4D97-AF65-F5344CB8AC3E}">
        <p14:creationId xmlns:p14="http://schemas.microsoft.com/office/powerpoint/2010/main" val="1648409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2C95EB74-86CC-4686-9BF4-9D75062CFACE}" type="datetimeFigureOut">
              <a:rPr lang="en-CA" smtClean="0"/>
              <a:pPr/>
              <a:t>12/11/2014</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05796F18-ACD1-47BE-BEA8-AD0DF0DB21FA}" type="slidenum">
              <a:rPr lang="en-CA" smtClean="0"/>
              <a:pPr/>
              <a:t>‹#›</a:t>
            </a:fld>
            <a:endParaRPr lang="en-CA" dirty="0"/>
          </a:p>
        </p:txBody>
      </p:sp>
    </p:spTree>
    <p:extLst>
      <p:ext uri="{BB962C8B-B14F-4D97-AF65-F5344CB8AC3E}">
        <p14:creationId xmlns:p14="http://schemas.microsoft.com/office/powerpoint/2010/main" val="41742282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95EB74-86CC-4686-9BF4-9D75062CFACE}" type="datetimeFigureOut">
              <a:rPr lang="en-CA" smtClean="0"/>
              <a:pPr/>
              <a:t>12/11/2014</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05796F18-ACD1-47BE-BEA8-AD0DF0DB21FA}" type="slidenum">
              <a:rPr lang="en-CA" smtClean="0"/>
              <a:pPr/>
              <a:t>‹#›</a:t>
            </a:fld>
            <a:endParaRPr lang="en-CA" dirty="0"/>
          </a:p>
        </p:txBody>
      </p:sp>
    </p:spTree>
    <p:extLst>
      <p:ext uri="{BB962C8B-B14F-4D97-AF65-F5344CB8AC3E}">
        <p14:creationId xmlns:p14="http://schemas.microsoft.com/office/powerpoint/2010/main" val="3080346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2C95EB74-86CC-4686-9BF4-9D75062CFACE}" type="datetimeFigureOut">
              <a:rPr lang="en-CA" smtClean="0"/>
              <a:pPr/>
              <a:t>12/11/2014</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05796F18-ACD1-47BE-BEA8-AD0DF0DB21FA}" type="slidenum">
              <a:rPr lang="en-CA" smtClean="0"/>
              <a:pPr/>
              <a:t>‹#›</a:t>
            </a:fld>
            <a:endParaRPr lang="en-CA" dirty="0"/>
          </a:p>
        </p:txBody>
      </p:sp>
    </p:spTree>
    <p:extLst>
      <p:ext uri="{BB962C8B-B14F-4D97-AF65-F5344CB8AC3E}">
        <p14:creationId xmlns:p14="http://schemas.microsoft.com/office/powerpoint/2010/main" val="30365296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2C95EB74-86CC-4686-9BF4-9D75062CFACE}" type="datetimeFigureOut">
              <a:rPr lang="en-CA" smtClean="0"/>
              <a:pPr/>
              <a:t>12/11/2014</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05796F18-ACD1-47BE-BEA8-AD0DF0DB21FA}" type="slidenum">
              <a:rPr lang="en-CA" smtClean="0"/>
              <a:pPr/>
              <a:t>‹#›</a:t>
            </a:fld>
            <a:endParaRPr lang="en-CA" dirty="0"/>
          </a:p>
        </p:txBody>
      </p:sp>
    </p:spTree>
    <p:extLst>
      <p:ext uri="{BB962C8B-B14F-4D97-AF65-F5344CB8AC3E}">
        <p14:creationId xmlns:p14="http://schemas.microsoft.com/office/powerpoint/2010/main" val="24092499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2C95EB74-86CC-4686-9BF4-9D75062CFACE}" type="datetimeFigureOut">
              <a:rPr lang="en-CA" smtClean="0"/>
              <a:pPr/>
              <a:t>12/11/2014</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05796F18-ACD1-47BE-BEA8-AD0DF0DB21FA}" type="slidenum">
              <a:rPr lang="en-CA" smtClean="0"/>
              <a:pPr/>
              <a:t>‹#›</a:t>
            </a:fld>
            <a:endParaRPr lang="en-CA" dirty="0"/>
          </a:p>
        </p:txBody>
      </p:sp>
    </p:spTree>
    <p:extLst>
      <p:ext uri="{BB962C8B-B14F-4D97-AF65-F5344CB8AC3E}">
        <p14:creationId xmlns:p14="http://schemas.microsoft.com/office/powerpoint/2010/main" val="2635007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95EB74-86CC-4686-9BF4-9D75062CFACE}" type="datetimeFigureOut">
              <a:rPr lang="en-CA" smtClean="0"/>
              <a:pPr/>
              <a:t>12/11/2014</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05796F18-ACD1-47BE-BEA8-AD0DF0DB21FA}" type="slidenum">
              <a:rPr lang="en-CA" smtClean="0"/>
              <a:pPr/>
              <a:t>‹#›</a:t>
            </a:fld>
            <a:endParaRPr lang="en-CA" dirty="0"/>
          </a:p>
        </p:txBody>
      </p:sp>
    </p:spTree>
    <p:extLst>
      <p:ext uri="{BB962C8B-B14F-4D97-AF65-F5344CB8AC3E}">
        <p14:creationId xmlns:p14="http://schemas.microsoft.com/office/powerpoint/2010/main" val="22545957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95EB74-86CC-4686-9BF4-9D75062CFACE}" type="datetimeFigureOut">
              <a:rPr lang="en-CA" smtClean="0"/>
              <a:pPr/>
              <a:t>12/11/2014</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05796F18-ACD1-47BE-BEA8-AD0DF0DB21FA}" type="slidenum">
              <a:rPr lang="en-CA" smtClean="0"/>
              <a:pPr/>
              <a:t>‹#›</a:t>
            </a:fld>
            <a:endParaRPr lang="en-CA" dirty="0"/>
          </a:p>
        </p:txBody>
      </p:sp>
    </p:spTree>
    <p:extLst>
      <p:ext uri="{BB962C8B-B14F-4D97-AF65-F5344CB8AC3E}">
        <p14:creationId xmlns:p14="http://schemas.microsoft.com/office/powerpoint/2010/main" val="585222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95EB74-86CC-4686-9BF4-9D75062CFACE}" type="datetimeFigureOut">
              <a:rPr lang="en-CA" smtClean="0"/>
              <a:pPr/>
              <a:t>12/11/2014</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05796F18-ACD1-47BE-BEA8-AD0DF0DB21FA}" type="slidenum">
              <a:rPr lang="en-CA" smtClean="0"/>
              <a:pPr/>
              <a:t>‹#›</a:t>
            </a:fld>
            <a:endParaRPr lang="en-CA" dirty="0"/>
          </a:p>
        </p:txBody>
      </p:sp>
    </p:spTree>
    <p:extLst>
      <p:ext uri="{BB962C8B-B14F-4D97-AF65-F5344CB8AC3E}">
        <p14:creationId xmlns:p14="http://schemas.microsoft.com/office/powerpoint/2010/main" val="3584027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tif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95EB74-86CC-4686-9BF4-9D75062CFACE}" type="datetimeFigureOut">
              <a:rPr lang="en-CA" smtClean="0"/>
              <a:pPr/>
              <a:t>12/11/2014</a:t>
            </a:fld>
            <a:endParaRPr lang="en-C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796F18-ACD1-47BE-BEA8-AD0DF0DB21FA}" type="slidenum">
              <a:rPr lang="en-CA" smtClean="0"/>
              <a:pPr/>
              <a:t>‹#›</a:t>
            </a:fld>
            <a:endParaRPr lang="en-CA" dirty="0"/>
          </a:p>
        </p:txBody>
      </p:sp>
    </p:spTree>
    <p:extLst>
      <p:ext uri="{BB962C8B-B14F-4D97-AF65-F5344CB8AC3E}">
        <p14:creationId xmlns:p14="http://schemas.microsoft.com/office/powerpoint/2010/main" val="25402441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mailto:ltshiswaka@ocasi.org"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052736"/>
            <a:ext cx="8229600" cy="1143000"/>
          </a:xfrm>
        </p:spPr>
        <p:txBody>
          <a:bodyPr>
            <a:normAutofit fontScale="90000"/>
          </a:bodyPr>
          <a:lstStyle/>
          <a:p>
            <a:r>
              <a:rPr lang="en-CA" sz="2700" b="1" dirty="0" smtClean="0">
                <a:solidFill>
                  <a:srgbClr val="FFFF00"/>
                </a:solidFill>
                <a:latin typeface="Estrangelo Edessa" pitchFamily="66" charset="0"/>
                <a:cs typeface="Estrangelo Edessa" pitchFamily="66" charset="0"/>
              </a:rPr>
              <a:t>CdnImm # 24 </a:t>
            </a:r>
            <a:r>
              <a:rPr lang="en-CA" sz="3200" b="1" dirty="0" smtClean="0">
                <a:solidFill>
                  <a:srgbClr val="FFFF00"/>
                </a:solidFill>
                <a:latin typeface="Estrangelo Edessa" pitchFamily="66" charset="0"/>
                <a:cs typeface="Estrangelo Edessa" pitchFamily="66" charset="0"/>
              </a:rPr>
              <a:t>:</a:t>
            </a:r>
            <a:r>
              <a:rPr lang="en-CA" sz="2000" b="1" dirty="0">
                <a:solidFill>
                  <a:srgbClr val="FFFF00"/>
                </a:solidFill>
                <a:latin typeface="Estrangelo Edessa" pitchFamily="66" charset="0"/>
                <a:cs typeface="Estrangelo Edessa" pitchFamily="66" charset="0"/>
              </a:rPr>
              <a:t>Immigration et Bilinguisme: Quel avenir pour le français en Ontario?</a:t>
            </a:r>
            <a:r>
              <a:rPr lang="fr-FR" sz="2000" b="1" u="sng" dirty="0">
                <a:solidFill>
                  <a:srgbClr val="FFFF00"/>
                </a:solidFill>
                <a:latin typeface="Estrangelo Edessa" pitchFamily="66" charset="0"/>
                <a:cs typeface="Estrangelo Edessa" pitchFamily="66" charset="0"/>
              </a:rPr>
              <a:t/>
            </a:r>
            <a:br>
              <a:rPr lang="fr-FR" sz="2000" b="1" u="sng" dirty="0">
                <a:solidFill>
                  <a:srgbClr val="FFFF00"/>
                </a:solidFill>
                <a:latin typeface="Estrangelo Edessa" pitchFamily="66" charset="0"/>
                <a:cs typeface="Estrangelo Edessa" pitchFamily="66" charset="0"/>
              </a:rPr>
            </a:br>
            <a:endParaRPr lang="en-CA" sz="2000" b="1" dirty="0">
              <a:solidFill>
                <a:srgbClr val="FFFF00"/>
              </a:solidFill>
              <a:latin typeface="Estrangelo Edessa" pitchFamily="66" charset="0"/>
              <a:cs typeface="Estrangelo Edessa" pitchFamily="66" charset="0"/>
            </a:endParaRPr>
          </a:p>
        </p:txBody>
      </p:sp>
      <p:sp>
        <p:nvSpPr>
          <p:cNvPr id="3" name="Content Placeholder 2"/>
          <p:cNvSpPr>
            <a:spLocks noGrp="1"/>
          </p:cNvSpPr>
          <p:nvPr>
            <p:ph idx="1"/>
          </p:nvPr>
        </p:nvSpPr>
        <p:spPr>
          <a:xfrm>
            <a:off x="467544" y="2132856"/>
            <a:ext cx="7848872" cy="3600400"/>
          </a:xfrm>
          <a:ln w="38100">
            <a:solidFill>
              <a:schemeClr val="tx1"/>
            </a:solidFill>
          </a:ln>
        </p:spPr>
        <p:txBody>
          <a:bodyPr>
            <a:noAutofit/>
          </a:bodyPr>
          <a:lstStyle/>
          <a:p>
            <a:pPr marL="0" indent="0" algn="ctr">
              <a:buNone/>
            </a:pPr>
            <a:endParaRPr lang="fr-FR" sz="2000" b="1" dirty="0" smtClean="0">
              <a:solidFill>
                <a:srgbClr val="CC00FF"/>
              </a:solidFill>
            </a:endParaRPr>
          </a:p>
          <a:p>
            <a:pPr marL="0" indent="0" algn="ctr">
              <a:buNone/>
            </a:pPr>
            <a:r>
              <a:rPr lang="fr-FR" sz="1600" b="1" dirty="0" smtClean="0">
                <a:solidFill>
                  <a:srgbClr val="FF0000"/>
                </a:solidFill>
              </a:rPr>
              <a:t>Vendredi le 14 novembre 201</a:t>
            </a:r>
            <a:r>
              <a:rPr lang="en-CA" sz="1600" b="1" dirty="0" smtClean="0">
                <a:solidFill>
                  <a:srgbClr val="FF0000"/>
                </a:solidFill>
              </a:rPr>
              <a:t>4</a:t>
            </a:r>
            <a:endParaRPr lang="en-CA" sz="1600" b="1" dirty="0">
              <a:solidFill>
                <a:srgbClr val="FF0000"/>
              </a:solidFill>
            </a:endParaRPr>
          </a:p>
          <a:p>
            <a:pPr marL="0" indent="0" algn="ctr">
              <a:buNone/>
            </a:pPr>
            <a:endParaRPr lang="en-CA" sz="2800" b="1" dirty="0" smtClean="0">
              <a:solidFill>
                <a:srgbClr val="0000FF"/>
              </a:solidFill>
            </a:endParaRPr>
          </a:p>
          <a:p>
            <a:pPr marL="0" indent="0" algn="ctr">
              <a:buNone/>
            </a:pPr>
            <a:r>
              <a:rPr lang="en-CA" sz="2800" b="1" dirty="0" smtClean="0">
                <a:solidFill>
                  <a:srgbClr val="0000FF"/>
                </a:solidFill>
              </a:rPr>
              <a:t>Le bilinguisme, les services en français et l’attitude des communautés francophones </a:t>
            </a:r>
          </a:p>
          <a:p>
            <a:pPr marL="0" indent="0" algn="ctr">
              <a:buNone/>
            </a:pPr>
            <a:endParaRPr lang="en-CA" sz="2000" b="1" dirty="0">
              <a:solidFill>
                <a:srgbClr val="0000FF"/>
              </a:solidFill>
            </a:endParaRPr>
          </a:p>
          <a:p>
            <a:pPr marL="0" indent="0" algn="ctr">
              <a:buNone/>
            </a:pPr>
            <a:r>
              <a:rPr lang="en-CA" sz="1600" b="1" dirty="0" smtClean="0">
                <a:solidFill>
                  <a:srgbClr val="FF00FF"/>
                </a:solidFill>
              </a:rPr>
              <a:t>Lumembo </a:t>
            </a:r>
            <a:r>
              <a:rPr lang="en-CA" sz="1600" b="1" dirty="0">
                <a:solidFill>
                  <a:srgbClr val="FF00FF"/>
                </a:solidFill>
              </a:rPr>
              <a:t>Tshiswaka</a:t>
            </a:r>
          </a:p>
          <a:p>
            <a:pPr marL="0" indent="0" algn="ctr">
              <a:buNone/>
            </a:pPr>
            <a:r>
              <a:rPr lang="en-CA" sz="1200" b="1" dirty="0">
                <a:solidFill>
                  <a:srgbClr val="0000FF"/>
                </a:solidFill>
              </a:rPr>
              <a:t>Coordonnateur  Promotion et Liaison</a:t>
            </a:r>
          </a:p>
          <a:p>
            <a:pPr marL="0" indent="0" algn="ctr">
              <a:buNone/>
            </a:pPr>
            <a:r>
              <a:rPr lang="en-CA" sz="1200" b="1" dirty="0">
                <a:solidFill>
                  <a:srgbClr val="0000FF"/>
                </a:solidFill>
              </a:rPr>
              <a:t>www.etablissement.org </a:t>
            </a:r>
          </a:p>
          <a:p>
            <a:pPr marL="0" indent="0" algn="ctr">
              <a:buNone/>
            </a:pPr>
            <a:endParaRPr lang="en-CA" sz="2800" dirty="0">
              <a:solidFill>
                <a:srgbClr val="FF0000"/>
              </a:solidFill>
            </a:endParaRPr>
          </a:p>
          <a:p>
            <a:pPr marL="0" indent="0" algn="ctr">
              <a:buNone/>
            </a:pPr>
            <a:endParaRPr lang="en-CA" sz="2000" b="1" dirty="0">
              <a:solidFill>
                <a:srgbClr val="7030A0"/>
              </a:solidFill>
            </a:endParaRPr>
          </a:p>
        </p:txBody>
      </p:sp>
    </p:spTree>
    <p:extLst>
      <p:ext uri="{BB962C8B-B14F-4D97-AF65-F5344CB8AC3E}">
        <p14:creationId xmlns:p14="http://schemas.microsoft.com/office/powerpoint/2010/main" val="17322429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b="1" dirty="0">
                <a:solidFill>
                  <a:srgbClr val="FFFF66"/>
                </a:solidFill>
              </a:rPr>
              <a:t>Sort de l’anglais</a:t>
            </a:r>
            <a:r>
              <a:rPr lang="en-CA" dirty="0"/>
              <a:t/>
            </a:r>
            <a:br>
              <a:rPr lang="en-CA" dirty="0"/>
            </a:br>
            <a:endParaRPr lang="en-CA" dirty="0"/>
          </a:p>
        </p:txBody>
      </p:sp>
      <p:sp>
        <p:nvSpPr>
          <p:cNvPr id="3" name="Content Placeholder 2"/>
          <p:cNvSpPr>
            <a:spLocks noGrp="1"/>
          </p:cNvSpPr>
          <p:nvPr>
            <p:ph idx="1"/>
          </p:nvPr>
        </p:nvSpPr>
        <p:spPr>
          <a:xfrm>
            <a:off x="457200" y="980729"/>
            <a:ext cx="8229600" cy="4824536"/>
          </a:xfrm>
        </p:spPr>
        <p:txBody>
          <a:bodyPr/>
          <a:lstStyle/>
          <a:p>
            <a:pPr lvl="0"/>
            <a:r>
              <a:rPr lang="fr-FR" b="1" dirty="0">
                <a:solidFill>
                  <a:srgbClr val="0000FF"/>
                </a:solidFill>
              </a:rPr>
              <a:t>Langue hypercentrale</a:t>
            </a:r>
            <a:endParaRPr lang="en-CA" dirty="0">
              <a:solidFill>
                <a:srgbClr val="0000FF"/>
              </a:solidFill>
            </a:endParaRPr>
          </a:p>
          <a:p>
            <a:pPr lvl="0"/>
            <a:r>
              <a:rPr lang="fr-FR" b="1" dirty="0">
                <a:solidFill>
                  <a:srgbClr val="0000FF"/>
                </a:solidFill>
              </a:rPr>
              <a:t>Onze langues (super centrales) gravitent autour de l’anglais. Ce sont l’arabe, le chinois, le français, l’allemand, l’hindi, le japonais, le malais, le portugais, le russe, l’espagnol et le swahili </a:t>
            </a:r>
            <a:endParaRPr lang="en-CA" dirty="0">
              <a:solidFill>
                <a:srgbClr val="0000FF"/>
              </a:solidFill>
            </a:endParaRPr>
          </a:p>
          <a:p>
            <a:pPr lvl="0"/>
            <a:r>
              <a:rPr lang="fr-FR" b="1" dirty="0">
                <a:solidFill>
                  <a:srgbClr val="0000FF"/>
                </a:solidFill>
              </a:rPr>
              <a:t>L’anglais a une plus grande valeur communicative au niveau du globe </a:t>
            </a:r>
            <a:endParaRPr lang="en-CA" dirty="0">
              <a:solidFill>
                <a:srgbClr val="0000FF"/>
              </a:solidFill>
            </a:endParaRPr>
          </a:p>
          <a:p>
            <a:endParaRPr lang="en-CA" dirty="0"/>
          </a:p>
        </p:txBody>
      </p:sp>
    </p:spTree>
    <p:extLst>
      <p:ext uri="{BB962C8B-B14F-4D97-AF65-F5344CB8AC3E}">
        <p14:creationId xmlns:p14="http://schemas.microsoft.com/office/powerpoint/2010/main" val="40238039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FFFF66"/>
                </a:solidFill>
              </a:rPr>
              <a:t>Secteurs de services concernés </a:t>
            </a:r>
            <a:endParaRPr lang="en-CA" dirty="0">
              <a:solidFill>
                <a:srgbClr val="FFFF66"/>
              </a:solidFill>
            </a:endParaRPr>
          </a:p>
        </p:txBody>
      </p:sp>
      <p:sp>
        <p:nvSpPr>
          <p:cNvPr id="3" name="Content Placeholder 2"/>
          <p:cNvSpPr>
            <a:spLocks noGrp="1"/>
          </p:cNvSpPr>
          <p:nvPr>
            <p:ph idx="1"/>
          </p:nvPr>
        </p:nvSpPr>
        <p:spPr>
          <a:xfrm>
            <a:off x="457200" y="1340769"/>
            <a:ext cx="8229600" cy="4392488"/>
          </a:xfrm>
        </p:spPr>
        <p:txBody>
          <a:bodyPr/>
          <a:lstStyle/>
          <a:p>
            <a:endParaRPr lang="en-CA" b="1" dirty="0" smtClean="0">
              <a:solidFill>
                <a:srgbClr val="0000FF"/>
              </a:solidFill>
            </a:endParaRPr>
          </a:p>
          <a:p>
            <a:r>
              <a:rPr lang="en-CA" b="1" dirty="0" smtClean="0">
                <a:solidFill>
                  <a:srgbClr val="0000FF"/>
                </a:solidFill>
              </a:rPr>
              <a:t>Santé</a:t>
            </a:r>
          </a:p>
          <a:p>
            <a:r>
              <a:rPr lang="en-CA" b="1" dirty="0" smtClean="0">
                <a:solidFill>
                  <a:srgbClr val="0000FF"/>
                </a:solidFill>
              </a:rPr>
              <a:t>Terre et Ressources</a:t>
            </a:r>
          </a:p>
          <a:p>
            <a:r>
              <a:rPr lang="en-CA" b="1" dirty="0" smtClean="0">
                <a:solidFill>
                  <a:srgbClr val="0000FF"/>
                </a:solidFill>
              </a:rPr>
              <a:t>Éducation et Services communautaires</a:t>
            </a:r>
          </a:p>
          <a:p>
            <a:r>
              <a:rPr lang="en-CA" b="1" dirty="0" smtClean="0">
                <a:solidFill>
                  <a:srgbClr val="0000FF"/>
                </a:solidFill>
              </a:rPr>
              <a:t>Économie et organismes centraux</a:t>
            </a:r>
          </a:p>
          <a:p>
            <a:r>
              <a:rPr lang="en-CA" b="1" dirty="0" smtClean="0">
                <a:solidFill>
                  <a:srgbClr val="0000FF"/>
                </a:solidFill>
              </a:rPr>
              <a:t>Coordonnateurs des services en français des organismes gouvernementaux </a:t>
            </a:r>
            <a:endParaRPr lang="en-CA" b="1" dirty="0">
              <a:solidFill>
                <a:srgbClr val="0000FF"/>
              </a:solidFill>
            </a:endParaRPr>
          </a:p>
        </p:txBody>
      </p:sp>
    </p:spTree>
    <p:extLst>
      <p:ext uri="{BB962C8B-B14F-4D97-AF65-F5344CB8AC3E}">
        <p14:creationId xmlns:p14="http://schemas.microsoft.com/office/powerpoint/2010/main" val="1651348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CA" sz="3200" dirty="0" smtClean="0">
                <a:solidFill>
                  <a:srgbClr val="FFFF00"/>
                </a:solidFill>
              </a:rPr>
              <a:t>Facteurs contribuant à l’utilisation des services </a:t>
            </a:r>
            <a:endParaRPr lang="en-CA" sz="3200" dirty="0">
              <a:solidFill>
                <a:srgbClr val="FFFF00"/>
              </a:solidFill>
            </a:endParaRPr>
          </a:p>
        </p:txBody>
      </p:sp>
      <p:sp>
        <p:nvSpPr>
          <p:cNvPr id="3" name="Content Placeholder 2"/>
          <p:cNvSpPr>
            <a:spLocks noGrp="1"/>
          </p:cNvSpPr>
          <p:nvPr>
            <p:ph idx="1"/>
          </p:nvPr>
        </p:nvSpPr>
        <p:spPr/>
        <p:txBody>
          <a:bodyPr/>
          <a:lstStyle/>
          <a:p>
            <a:r>
              <a:rPr lang="en-CA" b="1" dirty="0" smtClean="0">
                <a:solidFill>
                  <a:srgbClr val="0000FF"/>
                </a:solidFill>
              </a:rPr>
              <a:t>Visibilité des services</a:t>
            </a:r>
          </a:p>
          <a:p>
            <a:r>
              <a:rPr lang="en-CA" b="1" dirty="0" smtClean="0">
                <a:solidFill>
                  <a:srgbClr val="0000FF"/>
                </a:solidFill>
              </a:rPr>
              <a:t>Acceptation par la communauté</a:t>
            </a:r>
          </a:p>
          <a:p>
            <a:r>
              <a:rPr lang="en-CA" b="1" dirty="0" smtClean="0">
                <a:solidFill>
                  <a:srgbClr val="0000FF"/>
                </a:solidFill>
              </a:rPr>
              <a:t>Qualité des services </a:t>
            </a:r>
          </a:p>
          <a:p>
            <a:r>
              <a:rPr lang="en-CA" b="1" dirty="0" smtClean="0">
                <a:solidFill>
                  <a:srgbClr val="0000FF"/>
                </a:solidFill>
              </a:rPr>
              <a:t>Proximité par rapport aux usagers </a:t>
            </a:r>
          </a:p>
          <a:p>
            <a:r>
              <a:rPr lang="en-CA" b="1" dirty="0" smtClean="0">
                <a:solidFill>
                  <a:srgbClr val="0000FF"/>
                </a:solidFill>
              </a:rPr>
              <a:t>Disponiblité des fournisseurs </a:t>
            </a:r>
          </a:p>
          <a:p>
            <a:r>
              <a:rPr lang="en-CA" b="1" dirty="0" smtClean="0">
                <a:solidFill>
                  <a:srgbClr val="0000FF"/>
                </a:solidFill>
              </a:rPr>
              <a:t>Attitude des utilisatrices et des utilisateurs</a:t>
            </a:r>
            <a:r>
              <a:rPr lang="en-CA" b="1" dirty="0" smtClean="0"/>
              <a:t> </a:t>
            </a:r>
            <a:endParaRPr lang="en-CA" b="1" dirty="0"/>
          </a:p>
        </p:txBody>
      </p:sp>
    </p:spTree>
    <p:extLst>
      <p:ext uri="{BB962C8B-B14F-4D97-AF65-F5344CB8AC3E}">
        <p14:creationId xmlns:p14="http://schemas.microsoft.com/office/powerpoint/2010/main" val="19073567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smtClean="0">
                <a:solidFill>
                  <a:srgbClr val="FFFF00"/>
                </a:solidFill>
              </a:rPr>
              <a:t>Centre de Santé Communautaire Hamilton Niagara : La santé par la danse </a:t>
            </a:r>
            <a:endParaRPr lang="en-CA" sz="3200" b="1" dirty="0">
              <a:solidFill>
                <a:srgbClr val="FFFF00"/>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62000" y="1801019"/>
            <a:ext cx="7620000" cy="4124325"/>
          </a:xfrm>
        </p:spPr>
      </p:pic>
    </p:spTree>
    <p:extLst>
      <p:ext uri="{BB962C8B-B14F-4D97-AF65-F5344CB8AC3E}">
        <p14:creationId xmlns:p14="http://schemas.microsoft.com/office/powerpoint/2010/main" val="12866821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600" b="1" dirty="0" smtClean="0">
                <a:solidFill>
                  <a:srgbClr val="FFFF66"/>
                </a:solidFill>
              </a:rPr>
              <a:t>Souhaits des usagers face aux services </a:t>
            </a:r>
            <a:endParaRPr lang="en-CA" sz="3600" b="1" dirty="0">
              <a:solidFill>
                <a:srgbClr val="FFFF66"/>
              </a:solidFill>
            </a:endParaRPr>
          </a:p>
        </p:txBody>
      </p:sp>
      <p:sp>
        <p:nvSpPr>
          <p:cNvPr id="3" name="Content Placeholder 2"/>
          <p:cNvSpPr>
            <a:spLocks noGrp="1"/>
          </p:cNvSpPr>
          <p:nvPr>
            <p:ph idx="1"/>
          </p:nvPr>
        </p:nvSpPr>
        <p:spPr>
          <a:xfrm>
            <a:off x="457200" y="1268761"/>
            <a:ext cx="8229600" cy="4536504"/>
          </a:xfrm>
        </p:spPr>
        <p:txBody>
          <a:bodyPr/>
          <a:lstStyle/>
          <a:p>
            <a:r>
              <a:rPr lang="en-CA" b="1" dirty="0" smtClean="0">
                <a:solidFill>
                  <a:srgbClr val="0000FF"/>
                </a:solidFill>
              </a:rPr>
              <a:t>Utilisation du français standard </a:t>
            </a:r>
          </a:p>
          <a:p>
            <a:r>
              <a:rPr lang="en-CA" b="1" dirty="0" smtClean="0">
                <a:solidFill>
                  <a:srgbClr val="0000FF"/>
                </a:solidFill>
              </a:rPr>
              <a:t>Utilisation des langues vernaculaires pour certains clients si nécessaire </a:t>
            </a:r>
          </a:p>
          <a:p>
            <a:r>
              <a:rPr lang="en-CA" b="1" dirty="0" smtClean="0">
                <a:solidFill>
                  <a:srgbClr val="0000FF"/>
                </a:solidFill>
              </a:rPr>
              <a:t>Culture appropriée en milieu de travail </a:t>
            </a:r>
          </a:p>
          <a:p>
            <a:r>
              <a:rPr lang="en-CA" b="1" dirty="0" smtClean="0">
                <a:solidFill>
                  <a:srgbClr val="0000FF"/>
                </a:solidFill>
              </a:rPr>
              <a:t>Protection de la vie privée</a:t>
            </a:r>
          </a:p>
          <a:p>
            <a:r>
              <a:rPr lang="en-CA" b="1" dirty="0" smtClean="0">
                <a:solidFill>
                  <a:srgbClr val="0000FF"/>
                </a:solidFill>
              </a:rPr>
              <a:t>Heures d’ouverture et de fermeture </a:t>
            </a:r>
            <a:endParaRPr lang="en-CA" b="1" dirty="0">
              <a:solidFill>
                <a:srgbClr val="0000FF"/>
              </a:solidFill>
            </a:endParaRPr>
          </a:p>
        </p:txBody>
      </p:sp>
    </p:spTree>
    <p:extLst>
      <p:ext uri="{BB962C8B-B14F-4D97-AF65-F5344CB8AC3E}">
        <p14:creationId xmlns:p14="http://schemas.microsoft.com/office/powerpoint/2010/main" val="37134898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dirty="0" smtClean="0">
                <a:solidFill>
                  <a:srgbClr val="FFFF66"/>
                </a:solidFill>
              </a:rPr>
              <a:t>Rôle des médias, TÉ, TÉÉ et autres organisations  </a:t>
            </a:r>
            <a:endParaRPr lang="en-CA" sz="3200" dirty="0">
              <a:solidFill>
                <a:srgbClr val="FFFF66"/>
              </a:solidFill>
            </a:endParaRPr>
          </a:p>
        </p:txBody>
      </p:sp>
      <p:sp>
        <p:nvSpPr>
          <p:cNvPr id="3" name="Content Placeholder 2"/>
          <p:cNvSpPr>
            <a:spLocks noGrp="1"/>
          </p:cNvSpPr>
          <p:nvPr>
            <p:ph idx="1"/>
          </p:nvPr>
        </p:nvSpPr>
        <p:spPr/>
        <p:txBody>
          <a:bodyPr>
            <a:normAutofit/>
          </a:bodyPr>
          <a:lstStyle/>
          <a:p>
            <a:r>
              <a:rPr lang="en-CA" sz="2800" b="1" dirty="0" smtClean="0">
                <a:solidFill>
                  <a:srgbClr val="0000FF"/>
                </a:solidFill>
              </a:rPr>
              <a:t>Informer de manière impartiale , sans biais</a:t>
            </a:r>
          </a:p>
          <a:p>
            <a:r>
              <a:rPr lang="en-CA" sz="2800" b="1" dirty="0" smtClean="0">
                <a:solidFill>
                  <a:srgbClr val="0000FF"/>
                </a:solidFill>
              </a:rPr>
              <a:t>Inclure les évènements et nouvelles communautaires des MREF</a:t>
            </a:r>
          </a:p>
          <a:p>
            <a:r>
              <a:rPr lang="en-CA" sz="2800" b="1" dirty="0" smtClean="0">
                <a:solidFill>
                  <a:srgbClr val="0000FF"/>
                </a:solidFill>
              </a:rPr>
              <a:t>Élaborer des stratégies pour recruter les élèves francophones</a:t>
            </a:r>
          </a:p>
          <a:p>
            <a:r>
              <a:rPr lang="en-CA" sz="2800" b="1" dirty="0" smtClean="0">
                <a:solidFill>
                  <a:srgbClr val="0000FF"/>
                </a:solidFill>
              </a:rPr>
              <a:t>Embaucher des enseignants issus des MREF</a:t>
            </a:r>
          </a:p>
          <a:p>
            <a:r>
              <a:rPr lang="en-CA" sz="2800" b="1" dirty="0" smtClean="0">
                <a:solidFill>
                  <a:srgbClr val="0000FF"/>
                </a:solidFill>
              </a:rPr>
              <a:t>Faciliter l’intégration des professionnels francophones formés à l’étranger ( Médecins et autres) </a:t>
            </a:r>
            <a:endParaRPr lang="en-CA" sz="2800" b="1" dirty="0">
              <a:solidFill>
                <a:srgbClr val="0000FF"/>
              </a:solidFill>
            </a:endParaRPr>
          </a:p>
        </p:txBody>
      </p:sp>
    </p:spTree>
    <p:extLst>
      <p:ext uri="{BB962C8B-B14F-4D97-AF65-F5344CB8AC3E}">
        <p14:creationId xmlns:p14="http://schemas.microsoft.com/office/powerpoint/2010/main" val="33776154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3600" b="1" dirty="0" smtClean="0">
                <a:solidFill>
                  <a:srgbClr val="FFFF66"/>
                </a:solidFill>
              </a:rPr>
              <a:t>Impact du bilinguisme dans l’utilisation des services</a:t>
            </a:r>
            <a:r>
              <a:rPr lang="en-CA" sz="3600" b="1" dirty="0" smtClean="0"/>
              <a:t> </a:t>
            </a:r>
            <a:endParaRPr lang="en-CA" sz="3600" b="1" dirty="0"/>
          </a:p>
        </p:txBody>
      </p:sp>
      <p:sp>
        <p:nvSpPr>
          <p:cNvPr id="3" name="Content Placeholder 2"/>
          <p:cNvSpPr>
            <a:spLocks noGrp="1"/>
          </p:cNvSpPr>
          <p:nvPr>
            <p:ph idx="1"/>
          </p:nvPr>
        </p:nvSpPr>
        <p:spPr>
          <a:xfrm>
            <a:off x="457200" y="1412777"/>
            <a:ext cx="8229600" cy="4392488"/>
          </a:xfrm>
        </p:spPr>
        <p:txBody>
          <a:bodyPr>
            <a:normAutofit/>
          </a:bodyPr>
          <a:lstStyle/>
          <a:p>
            <a:r>
              <a:rPr lang="en-CA" b="1" dirty="0" smtClean="0">
                <a:solidFill>
                  <a:srgbClr val="0000FF"/>
                </a:solidFill>
              </a:rPr>
              <a:t>L’utilisation du français aide à promouvoir son statut au sein des communautés francophones</a:t>
            </a:r>
          </a:p>
          <a:p>
            <a:r>
              <a:rPr lang="en-CA" b="1" dirty="0" smtClean="0">
                <a:solidFill>
                  <a:srgbClr val="0000FF"/>
                </a:solidFill>
              </a:rPr>
              <a:t>Les bilingues francophones ont accès aux ressources dans les deux langues officielles </a:t>
            </a:r>
          </a:p>
          <a:p>
            <a:r>
              <a:rPr lang="en-CA" b="1" dirty="0" smtClean="0">
                <a:solidFill>
                  <a:srgbClr val="0000FF"/>
                </a:solidFill>
              </a:rPr>
              <a:t>Créer et favoriser des espaces où les bilingues pourront se rencontrer régulièrement et échanger leurs témoignages de vie.</a:t>
            </a:r>
            <a:endParaRPr lang="en-CA" b="1" dirty="0">
              <a:solidFill>
                <a:srgbClr val="0000FF"/>
              </a:solidFill>
            </a:endParaRPr>
          </a:p>
        </p:txBody>
      </p:sp>
    </p:spTree>
    <p:extLst>
      <p:ext uri="{BB962C8B-B14F-4D97-AF65-F5344CB8AC3E}">
        <p14:creationId xmlns:p14="http://schemas.microsoft.com/office/powerpoint/2010/main" val="14064876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FFFF00"/>
                </a:solidFill>
              </a:rPr>
              <a:t>Médias francophones </a:t>
            </a:r>
            <a:endParaRPr lang="en-CA" dirty="0">
              <a:solidFill>
                <a:srgbClr val="FFFF00"/>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23528" y="1556792"/>
            <a:ext cx="4117267" cy="2297435"/>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04048" y="3457573"/>
            <a:ext cx="3333750" cy="2219325"/>
          </a:xfrm>
          <a:prstGeom prst="rect">
            <a:avLst/>
          </a:prstGeom>
        </p:spPr>
      </p:pic>
    </p:spTree>
    <p:extLst>
      <p:ext uri="{BB962C8B-B14F-4D97-AF65-F5344CB8AC3E}">
        <p14:creationId xmlns:p14="http://schemas.microsoft.com/office/powerpoint/2010/main" val="6683514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FFFF66"/>
                </a:solidFill>
              </a:rPr>
              <a:t>Défis pour l’utilisation des services </a:t>
            </a:r>
            <a:endParaRPr lang="en-CA" dirty="0">
              <a:solidFill>
                <a:srgbClr val="FFFF66"/>
              </a:solidFill>
            </a:endParaRPr>
          </a:p>
        </p:txBody>
      </p:sp>
      <p:sp>
        <p:nvSpPr>
          <p:cNvPr id="3" name="Content Placeholder 2"/>
          <p:cNvSpPr>
            <a:spLocks noGrp="1"/>
          </p:cNvSpPr>
          <p:nvPr>
            <p:ph idx="1"/>
          </p:nvPr>
        </p:nvSpPr>
        <p:spPr/>
        <p:txBody>
          <a:bodyPr>
            <a:normAutofit lnSpcReduction="10000"/>
          </a:bodyPr>
          <a:lstStyle/>
          <a:p>
            <a:r>
              <a:rPr lang="en-CA" b="1" dirty="0" smtClean="0">
                <a:solidFill>
                  <a:srgbClr val="0000FF"/>
                </a:solidFill>
              </a:rPr>
              <a:t>Taux d’assimilation élevé des élèves dans les écoles secondaires de langue française</a:t>
            </a:r>
          </a:p>
          <a:p>
            <a:r>
              <a:rPr lang="en-CA" b="1" dirty="0" smtClean="0">
                <a:solidFill>
                  <a:srgbClr val="0000FF"/>
                </a:solidFill>
              </a:rPr>
              <a:t>Nombre insuffisant de chaînes et programmes de TV en français</a:t>
            </a:r>
          </a:p>
          <a:p>
            <a:r>
              <a:rPr lang="en-CA" b="1" dirty="0" smtClean="0">
                <a:solidFill>
                  <a:srgbClr val="0000FF"/>
                </a:solidFill>
              </a:rPr>
              <a:t>Écoles de langue française accueillent </a:t>
            </a:r>
            <a:r>
              <a:rPr lang="en-CA" b="1" dirty="0" err="1" smtClean="0">
                <a:solidFill>
                  <a:srgbClr val="0000FF"/>
                </a:solidFill>
              </a:rPr>
              <a:t>une</a:t>
            </a:r>
            <a:r>
              <a:rPr lang="en-CA" b="1" dirty="0" smtClean="0">
                <a:solidFill>
                  <a:srgbClr val="0000FF"/>
                </a:solidFill>
              </a:rPr>
              <a:t> clientèle hétérogène</a:t>
            </a:r>
          </a:p>
          <a:p>
            <a:r>
              <a:rPr lang="en-CA" b="1" dirty="0" smtClean="0">
                <a:solidFill>
                  <a:srgbClr val="0000FF"/>
                </a:solidFill>
              </a:rPr>
              <a:t>Divisions internes des communautés francophones ( perceptions, attitudes et valeurs ) </a:t>
            </a:r>
            <a:endParaRPr lang="en-CA" b="1" dirty="0">
              <a:solidFill>
                <a:srgbClr val="0000FF"/>
              </a:solidFill>
            </a:endParaRPr>
          </a:p>
        </p:txBody>
      </p:sp>
    </p:spTree>
    <p:extLst>
      <p:ext uri="{BB962C8B-B14F-4D97-AF65-F5344CB8AC3E}">
        <p14:creationId xmlns:p14="http://schemas.microsoft.com/office/powerpoint/2010/main" val="22880624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2800" b="1" dirty="0">
                <a:solidFill>
                  <a:srgbClr val="FFFF66"/>
                </a:solidFill>
              </a:rPr>
              <a:t>Exemples d’actions concrètes du bilinguisme pour Ottawa</a:t>
            </a:r>
            <a:endParaRPr lang="en-CA" sz="2800" dirty="0">
              <a:solidFill>
                <a:srgbClr val="FFFF66"/>
              </a:solidFill>
            </a:endParaRPr>
          </a:p>
        </p:txBody>
      </p:sp>
      <p:sp>
        <p:nvSpPr>
          <p:cNvPr id="3" name="Content Placeholder 2"/>
          <p:cNvSpPr>
            <a:spLocks noGrp="1"/>
          </p:cNvSpPr>
          <p:nvPr>
            <p:ph idx="1"/>
          </p:nvPr>
        </p:nvSpPr>
        <p:spPr>
          <a:xfrm>
            <a:off x="457200" y="1268761"/>
            <a:ext cx="8229600" cy="4464496"/>
          </a:xfrm>
        </p:spPr>
        <p:txBody>
          <a:bodyPr>
            <a:normAutofit fontScale="77500" lnSpcReduction="20000"/>
          </a:bodyPr>
          <a:lstStyle/>
          <a:p>
            <a:pPr marL="0" indent="0">
              <a:buNone/>
            </a:pPr>
            <a:r>
              <a:rPr lang="fr-FR" sz="2100" dirty="0">
                <a:solidFill>
                  <a:srgbClr val="FFFF66"/>
                </a:solidFill>
              </a:rPr>
              <a:t>Revendications des participants au sommet des États généraux de la francophonie, Ottawa 2012 </a:t>
            </a:r>
            <a:endParaRPr lang="en-CA" sz="2100" dirty="0">
              <a:solidFill>
                <a:srgbClr val="FFFF66"/>
              </a:solidFill>
            </a:endParaRPr>
          </a:p>
          <a:p>
            <a:pPr lvl="0"/>
            <a:r>
              <a:rPr lang="fr-FR" b="1" dirty="0">
                <a:solidFill>
                  <a:srgbClr val="0000FF"/>
                </a:solidFill>
              </a:rPr>
              <a:t>Faire d'Ottawa une ville officiellement bilingue,</a:t>
            </a:r>
            <a:endParaRPr lang="en-CA" dirty="0">
              <a:solidFill>
                <a:srgbClr val="0000FF"/>
              </a:solidFill>
            </a:endParaRPr>
          </a:p>
          <a:p>
            <a:pPr lvl="0"/>
            <a:r>
              <a:rPr lang="fr-FR" b="1" dirty="0">
                <a:solidFill>
                  <a:srgbClr val="0000FF"/>
                </a:solidFill>
              </a:rPr>
              <a:t>Faire de la ville d'Ottawa un exemple de bilinguisme (notamment par son offre de services, par la qualité de ses traductions, par sa politique d'affichage, par sa toponymie et par sa politique d'embauche), </a:t>
            </a:r>
            <a:endParaRPr lang="en-CA" dirty="0">
              <a:solidFill>
                <a:srgbClr val="0000FF"/>
              </a:solidFill>
            </a:endParaRPr>
          </a:p>
          <a:p>
            <a:pPr lvl="0"/>
            <a:r>
              <a:rPr lang="fr-FR" b="1" dirty="0">
                <a:solidFill>
                  <a:srgbClr val="0000FF"/>
                </a:solidFill>
              </a:rPr>
              <a:t>Reconnaître la valeur ajoutée que représente le bilinguisme pour la ville d'Ottawa, Capitale du Canada, pays officiellement bilingue, et, </a:t>
            </a:r>
            <a:endParaRPr lang="en-CA" dirty="0">
              <a:solidFill>
                <a:srgbClr val="0000FF"/>
              </a:solidFill>
            </a:endParaRPr>
          </a:p>
          <a:p>
            <a:pPr lvl="0"/>
            <a:r>
              <a:rPr lang="fr-FR" b="1" dirty="0">
                <a:solidFill>
                  <a:srgbClr val="0000FF"/>
                </a:solidFill>
              </a:rPr>
              <a:t>Sensibiliser les commerces de la ville d'Ottawa à l'importance du français dans la région et de la valeur ajoutée du français (notamment par l'offre active de services et par l'affichage). </a:t>
            </a:r>
            <a:endParaRPr lang="en-CA" dirty="0">
              <a:solidFill>
                <a:srgbClr val="0000FF"/>
              </a:solidFill>
            </a:endParaRPr>
          </a:p>
          <a:p>
            <a:endParaRPr lang="en-CA" dirty="0"/>
          </a:p>
        </p:txBody>
      </p:sp>
    </p:spTree>
    <p:extLst>
      <p:ext uri="{BB962C8B-B14F-4D97-AF65-F5344CB8AC3E}">
        <p14:creationId xmlns:p14="http://schemas.microsoft.com/office/powerpoint/2010/main" val="11876408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sp>
        <p:nvSpPr>
          <p:cNvPr id="3" name="Content Placeholder 2"/>
          <p:cNvSpPr>
            <a:spLocks noGrp="1"/>
          </p:cNvSpPr>
          <p:nvPr>
            <p:ph idx="1"/>
          </p:nvPr>
        </p:nvSpPr>
        <p:spPr/>
        <p:txBody>
          <a:bodyPr>
            <a:normAutofit/>
          </a:bodyPr>
          <a:lstStyle/>
          <a:p>
            <a:pPr marL="0" indent="0" fontAlgn="base">
              <a:buNone/>
            </a:pPr>
            <a:r>
              <a:rPr lang="fr-FR" sz="2600" b="1" dirty="0">
                <a:solidFill>
                  <a:srgbClr val="660066"/>
                </a:solidFill>
              </a:rPr>
              <a:t>Notre objectif est modeste avec seulement </a:t>
            </a:r>
            <a:r>
              <a:rPr lang="fr-FR" sz="2600" b="1" dirty="0" smtClean="0">
                <a:solidFill>
                  <a:srgbClr val="660066"/>
                </a:solidFill>
              </a:rPr>
              <a:t>trois </a:t>
            </a:r>
            <a:r>
              <a:rPr lang="fr-FR" sz="2600" b="1" dirty="0">
                <a:solidFill>
                  <a:srgbClr val="660066"/>
                </a:solidFill>
              </a:rPr>
              <a:t>questions au départ :</a:t>
            </a:r>
            <a:endParaRPr lang="en-CA" sz="2600" dirty="0">
              <a:solidFill>
                <a:srgbClr val="660066"/>
              </a:solidFill>
            </a:endParaRPr>
          </a:p>
          <a:p>
            <a:pPr fontAlgn="base"/>
            <a:r>
              <a:rPr lang="fr-FR" sz="2400" b="1" dirty="0" smtClean="0">
                <a:solidFill>
                  <a:srgbClr val="0000FF"/>
                </a:solidFill>
              </a:rPr>
              <a:t>Dans </a:t>
            </a:r>
            <a:r>
              <a:rPr lang="fr-FR" sz="2400" b="1" dirty="0">
                <a:solidFill>
                  <a:srgbClr val="0000FF"/>
                </a:solidFill>
              </a:rPr>
              <a:t>quelle mesure les communautés francophones de l’Ontario qui vivent dans une </a:t>
            </a:r>
            <a:r>
              <a:rPr lang="fr-FR" sz="2400" b="1" dirty="0" smtClean="0">
                <a:solidFill>
                  <a:srgbClr val="0000FF"/>
                </a:solidFill>
              </a:rPr>
              <a:t>province </a:t>
            </a:r>
            <a:r>
              <a:rPr lang="fr-FR" sz="2400" b="1" dirty="0">
                <a:solidFill>
                  <a:srgbClr val="0000FF"/>
                </a:solidFill>
              </a:rPr>
              <a:t>à dominance anglophone peuvent-elles contribuer au maintien et à la survie du </a:t>
            </a:r>
            <a:r>
              <a:rPr lang="fr-FR" sz="2400" b="1" dirty="0" smtClean="0">
                <a:solidFill>
                  <a:srgbClr val="0000FF"/>
                </a:solidFill>
              </a:rPr>
              <a:t>français</a:t>
            </a:r>
            <a:r>
              <a:rPr lang="fr-FR" sz="2400" b="1" dirty="0">
                <a:solidFill>
                  <a:srgbClr val="0000FF"/>
                </a:solidFill>
              </a:rPr>
              <a:t> ?</a:t>
            </a:r>
            <a:endParaRPr lang="en-CA" sz="2400" dirty="0">
              <a:solidFill>
                <a:srgbClr val="0000FF"/>
              </a:solidFill>
            </a:endParaRPr>
          </a:p>
          <a:p>
            <a:pPr fontAlgn="base"/>
            <a:r>
              <a:rPr lang="fr-FR" sz="2400" b="1" dirty="0" smtClean="0">
                <a:solidFill>
                  <a:srgbClr val="0000FF"/>
                </a:solidFill>
              </a:rPr>
              <a:t>Quel </a:t>
            </a:r>
            <a:r>
              <a:rPr lang="fr-FR" sz="2400" b="1" dirty="0">
                <a:solidFill>
                  <a:srgbClr val="0000FF"/>
                </a:solidFill>
              </a:rPr>
              <a:t>impact le bilinguisme a-t-il sur l’utilisation des services de français en Ontario ?</a:t>
            </a:r>
            <a:endParaRPr lang="en-CA" sz="2400" dirty="0">
              <a:solidFill>
                <a:srgbClr val="0000FF"/>
              </a:solidFill>
            </a:endParaRPr>
          </a:p>
          <a:p>
            <a:r>
              <a:rPr lang="en-CA" sz="2400" b="1" dirty="0" smtClean="0">
                <a:solidFill>
                  <a:srgbClr val="0000FF"/>
                </a:solidFill>
              </a:rPr>
              <a:t>Quel</a:t>
            </a:r>
            <a:r>
              <a:rPr lang="en-CA" dirty="0" smtClean="0"/>
              <a:t> </a:t>
            </a:r>
            <a:r>
              <a:rPr lang="en-CA" sz="2400" b="1" dirty="0" smtClean="0">
                <a:solidFill>
                  <a:srgbClr val="0000FF"/>
                </a:solidFill>
              </a:rPr>
              <a:t>type de recommandations peut-on formuler pour atteindre ce résultat? </a:t>
            </a:r>
            <a:endParaRPr lang="en-CA" sz="2400" b="1" dirty="0">
              <a:solidFill>
                <a:srgbClr val="0000FF"/>
              </a:solidFill>
            </a:endParaRPr>
          </a:p>
        </p:txBody>
      </p:sp>
    </p:spTree>
    <p:extLst>
      <p:ext uri="{BB962C8B-B14F-4D97-AF65-F5344CB8AC3E}">
        <p14:creationId xmlns:p14="http://schemas.microsoft.com/office/powerpoint/2010/main" val="26610942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b="1" dirty="0">
                <a:solidFill>
                  <a:srgbClr val="FFFF00"/>
                </a:solidFill>
              </a:rPr>
              <a:t>Recommandations</a:t>
            </a:r>
            <a:r>
              <a:rPr lang="en-CA" dirty="0">
                <a:solidFill>
                  <a:srgbClr val="FFFF00"/>
                </a:solidFill>
              </a:rPr>
              <a:t/>
            </a:r>
            <a:br>
              <a:rPr lang="en-CA" dirty="0">
                <a:solidFill>
                  <a:srgbClr val="FFFF00"/>
                </a:solidFill>
              </a:rPr>
            </a:br>
            <a:endParaRPr lang="en-CA" dirty="0">
              <a:solidFill>
                <a:srgbClr val="FFFF00"/>
              </a:solidFill>
            </a:endParaRPr>
          </a:p>
        </p:txBody>
      </p:sp>
      <p:sp>
        <p:nvSpPr>
          <p:cNvPr id="3" name="Content Placeholder 2"/>
          <p:cNvSpPr>
            <a:spLocks noGrp="1"/>
          </p:cNvSpPr>
          <p:nvPr>
            <p:ph idx="1"/>
          </p:nvPr>
        </p:nvSpPr>
        <p:spPr>
          <a:xfrm>
            <a:off x="457200" y="1600201"/>
            <a:ext cx="8075240" cy="4205064"/>
          </a:xfrm>
        </p:spPr>
        <p:txBody>
          <a:bodyPr>
            <a:normAutofit fontScale="85000" lnSpcReduction="10000"/>
          </a:bodyPr>
          <a:lstStyle/>
          <a:p>
            <a:pPr lvl="0"/>
            <a:r>
              <a:rPr lang="fr-FR" b="1" dirty="0">
                <a:solidFill>
                  <a:srgbClr val="0000FF"/>
                </a:solidFill>
              </a:rPr>
              <a:t>Le bilinguisme constitue une valeur fondamentale pour le Canada que l’on ne peut négliger</a:t>
            </a:r>
            <a:endParaRPr lang="en-CA" dirty="0">
              <a:solidFill>
                <a:srgbClr val="0000FF"/>
              </a:solidFill>
            </a:endParaRPr>
          </a:p>
          <a:p>
            <a:pPr lvl="0"/>
            <a:r>
              <a:rPr lang="fr-FR" b="1" dirty="0">
                <a:solidFill>
                  <a:srgbClr val="0000FF"/>
                </a:solidFill>
              </a:rPr>
              <a:t>Il faudrait que le gouvernement fédéral affiche une volonté  politique claire pour promouvoir le français en dehors du Québec</a:t>
            </a:r>
            <a:endParaRPr lang="en-CA" dirty="0">
              <a:solidFill>
                <a:srgbClr val="0000FF"/>
              </a:solidFill>
            </a:endParaRPr>
          </a:p>
          <a:p>
            <a:pPr lvl="0"/>
            <a:r>
              <a:rPr lang="fr-FR" b="1" dirty="0">
                <a:solidFill>
                  <a:srgbClr val="0000FF"/>
                </a:solidFill>
              </a:rPr>
              <a:t>Le public canadien et ontarien doit être sensibilisé davantage aux mérites du bilinguisme</a:t>
            </a:r>
            <a:endParaRPr lang="en-CA" dirty="0">
              <a:solidFill>
                <a:srgbClr val="0000FF"/>
              </a:solidFill>
            </a:endParaRPr>
          </a:p>
          <a:p>
            <a:pPr lvl="0"/>
            <a:r>
              <a:rPr lang="fr-FR" b="1" dirty="0">
                <a:solidFill>
                  <a:srgbClr val="0000FF"/>
                </a:solidFill>
              </a:rPr>
              <a:t>Il faudrait aussi  que la société civile s’engage davantage à soutenir la capacité bilingue. </a:t>
            </a:r>
            <a:endParaRPr lang="en-CA" dirty="0">
              <a:solidFill>
                <a:srgbClr val="0000FF"/>
              </a:solidFill>
            </a:endParaRPr>
          </a:p>
          <a:p>
            <a:endParaRPr lang="en-CA" dirty="0">
              <a:solidFill>
                <a:srgbClr val="0000FF"/>
              </a:solidFill>
            </a:endParaRPr>
          </a:p>
        </p:txBody>
      </p:sp>
    </p:spTree>
    <p:extLst>
      <p:ext uri="{BB962C8B-B14F-4D97-AF65-F5344CB8AC3E}">
        <p14:creationId xmlns:p14="http://schemas.microsoft.com/office/powerpoint/2010/main" val="23818105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3068960"/>
            <a:ext cx="6912768" cy="1512168"/>
          </a:xfrm>
        </p:spPr>
        <p:txBody>
          <a:bodyPr>
            <a:normAutofit/>
          </a:bodyPr>
          <a:lstStyle/>
          <a:p>
            <a:pPr marL="0" indent="0" algn="ctr">
              <a:buNone/>
            </a:pPr>
            <a:r>
              <a:rPr lang="en-CA" sz="2800" dirty="0" smtClean="0">
                <a:solidFill>
                  <a:srgbClr val="002060"/>
                </a:solidFill>
              </a:rPr>
              <a:t>Pour obtenir une copie de cette présentation, envoyez un courriel à :</a:t>
            </a:r>
          </a:p>
          <a:p>
            <a:pPr marL="0" indent="0" algn="ctr">
              <a:buNone/>
            </a:pPr>
            <a:r>
              <a:rPr lang="en-CA" sz="2800" dirty="0" smtClean="0">
                <a:solidFill>
                  <a:srgbClr val="002060"/>
                </a:solidFill>
                <a:hlinkClick r:id="rId3"/>
              </a:rPr>
              <a:t>ltshiswaka@ocasi.org</a:t>
            </a:r>
            <a:r>
              <a:rPr lang="en-CA" sz="2800" dirty="0" smtClean="0">
                <a:solidFill>
                  <a:srgbClr val="002060"/>
                </a:solidFill>
              </a:rPr>
              <a:t> </a:t>
            </a:r>
          </a:p>
        </p:txBody>
      </p:sp>
      <p:sp>
        <p:nvSpPr>
          <p:cNvPr id="4" name="Title 1"/>
          <p:cNvSpPr>
            <a:spLocks noGrp="1"/>
          </p:cNvSpPr>
          <p:nvPr>
            <p:ph type="title"/>
          </p:nvPr>
        </p:nvSpPr>
        <p:spPr>
          <a:xfrm>
            <a:off x="495716" y="1133872"/>
            <a:ext cx="8229600" cy="1143000"/>
          </a:xfrm>
        </p:spPr>
        <p:txBody>
          <a:bodyPr>
            <a:normAutofit fontScale="90000"/>
          </a:bodyPr>
          <a:lstStyle/>
          <a:p>
            <a:r>
              <a:rPr lang="en-CA" sz="6000" b="1" dirty="0" smtClean="0">
                <a:solidFill>
                  <a:srgbClr val="C00000"/>
                </a:solidFill>
              </a:rPr>
              <a:t>Merci de votre attention!</a:t>
            </a:r>
            <a:r>
              <a:rPr lang="en-CA" sz="7200" b="1" dirty="0" smtClean="0">
                <a:solidFill>
                  <a:srgbClr val="C00000"/>
                </a:solidFill>
              </a:rPr>
              <a:t/>
            </a:r>
            <a:br>
              <a:rPr lang="en-CA" sz="7200" b="1" dirty="0" smtClean="0">
                <a:solidFill>
                  <a:srgbClr val="C00000"/>
                </a:solidFill>
              </a:rPr>
            </a:br>
            <a:endParaRPr lang="en-CA" sz="7200" b="1" dirty="0">
              <a:solidFill>
                <a:srgbClr val="C00000"/>
              </a:solidFill>
            </a:endParaRPr>
          </a:p>
        </p:txBody>
      </p:sp>
      <p:sp>
        <p:nvSpPr>
          <p:cNvPr id="5" name="Content Placeholder 2"/>
          <p:cNvSpPr txBox="1">
            <a:spLocks/>
          </p:cNvSpPr>
          <p:nvPr/>
        </p:nvSpPr>
        <p:spPr>
          <a:xfrm>
            <a:off x="395536" y="1844824"/>
            <a:ext cx="8229600" cy="72008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CA" sz="4800" dirty="0" smtClean="0">
                <a:solidFill>
                  <a:srgbClr val="0000FF"/>
                </a:solidFill>
              </a:rPr>
              <a:t>Avez -vous des questions? </a:t>
            </a:r>
            <a:endParaRPr lang="en-CA" sz="4800" dirty="0">
              <a:solidFill>
                <a:srgbClr val="0000FF"/>
              </a:solidFill>
            </a:endParaRPr>
          </a:p>
        </p:txBody>
      </p:sp>
    </p:spTree>
    <p:extLst>
      <p:ext uri="{BB962C8B-B14F-4D97-AF65-F5344CB8AC3E}">
        <p14:creationId xmlns:p14="http://schemas.microsoft.com/office/powerpoint/2010/main" val="17677489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FFFF00"/>
                </a:solidFill>
              </a:rPr>
              <a:t>Références </a:t>
            </a:r>
            <a:endParaRPr lang="en-CA" dirty="0">
              <a:solidFill>
                <a:srgbClr val="FFFF00"/>
              </a:solidFill>
            </a:endParaRPr>
          </a:p>
        </p:txBody>
      </p:sp>
      <p:sp>
        <p:nvSpPr>
          <p:cNvPr id="3" name="Content Placeholder 2"/>
          <p:cNvSpPr>
            <a:spLocks noGrp="1"/>
          </p:cNvSpPr>
          <p:nvPr>
            <p:ph idx="1"/>
          </p:nvPr>
        </p:nvSpPr>
        <p:spPr/>
        <p:txBody>
          <a:bodyPr>
            <a:normAutofit/>
          </a:bodyPr>
          <a:lstStyle/>
          <a:p>
            <a:pPr lvl="0" fontAlgn="base"/>
            <a:r>
              <a:rPr lang="fr-FR" sz="2600" b="1" dirty="0">
                <a:solidFill>
                  <a:srgbClr val="0000FF"/>
                </a:solidFill>
              </a:rPr>
              <a:t>Statistique Canada : Recensement de la population de 2006</a:t>
            </a:r>
            <a:endParaRPr lang="en-CA" sz="2600" b="1" dirty="0">
              <a:solidFill>
                <a:srgbClr val="0000FF"/>
              </a:solidFill>
            </a:endParaRPr>
          </a:p>
          <a:p>
            <a:pPr lvl="0" fontAlgn="base"/>
            <a:r>
              <a:rPr lang="fr-FR" sz="2600" b="1" dirty="0">
                <a:solidFill>
                  <a:srgbClr val="0000FF"/>
                </a:solidFill>
              </a:rPr>
              <a:t>Benoît Cazabon : Les Franco-Ontariens dans leur regard- Pour une description linguistique. Article – 25 pages Revue du Nouvel Ontario # 6</a:t>
            </a:r>
            <a:endParaRPr lang="en-CA" sz="2600" b="1" dirty="0">
              <a:solidFill>
                <a:srgbClr val="0000FF"/>
              </a:solidFill>
            </a:endParaRPr>
          </a:p>
          <a:p>
            <a:pPr lvl="0" fontAlgn="base"/>
            <a:r>
              <a:rPr lang="fr-FR" sz="2600" b="1" dirty="0">
                <a:solidFill>
                  <a:srgbClr val="0000FF"/>
                </a:solidFill>
              </a:rPr>
              <a:t>Sylvie Guillaume, Pierre Guillaume : Nouveaux regards sur les francophonies Torontoises. MSHA, Pessac 2003, 147 pages  </a:t>
            </a:r>
            <a:endParaRPr lang="fr-FR" sz="2600" b="1" dirty="0" smtClean="0">
              <a:solidFill>
                <a:srgbClr val="0000FF"/>
              </a:solidFill>
            </a:endParaRPr>
          </a:p>
          <a:p>
            <a:pPr lvl="0" fontAlgn="base"/>
            <a:r>
              <a:rPr lang="fr-FR" sz="2600" b="1" dirty="0" smtClean="0">
                <a:solidFill>
                  <a:srgbClr val="0000FF"/>
                </a:solidFill>
              </a:rPr>
              <a:t>Conversations et contacts avec les nouveaux arrivants des francophones</a:t>
            </a:r>
            <a:endParaRPr lang="en-CA" sz="2600" b="1" dirty="0">
              <a:solidFill>
                <a:srgbClr val="0000FF"/>
              </a:solidFill>
            </a:endParaRPr>
          </a:p>
          <a:p>
            <a:pPr marL="0" indent="0" fontAlgn="base">
              <a:buNone/>
            </a:pPr>
            <a:endParaRPr lang="en-CA" sz="2600" b="1" dirty="0"/>
          </a:p>
          <a:p>
            <a:endParaRPr lang="en-CA" dirty="0"/>
          </a:p>
        </p:txBody>
      </p:sp>
    </p:spTree>
    <p:extLst>
      <p:ext uri="{BB962C8B-B14F-4D97-AF65-F5344CB8AC3E}">
        <p14:creationId xmlns:p14="http://schemas.microsoft.com/office/powerpoint/2010/main" val="34897916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dirty="0" smtClean="0">
                <a:solidFill>
                  <a:srgbClr val="FFFF00"/>
                </a:solidFill>
                <a:latin typeface="+mn-lt"/>
              </a:rPr>
              <a:t>25 Régions désignées en français </a:t>
            </a:r>
            <a:endParaRPr lang="en-CA" sz="3200" dirty="0">
              <a:solidFill>
                <a:srgbClr val="FFFF00"/>
              </a:solidFill>
              <a:latin typeface="+mn-lt"/>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49587" y="1556793"/>
            <a:ext cx="4644826" cy="4176464"/>
          </a:xfrm>
        </p:spPr>
      </p:pic>
    </p:spTree>
    <p:extLst>
      <p:ext uri="{BB962C8B-B14F-4D97-AF65-F5344CB8AC3E}">
        <p14:creationId xmlns:p14="http://schemas.microsoft.com/office/powerpoint/2010/main" val="342754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fr-FR" sz="3200" b="1" dirty="0">
                <a:solidFill>
                  <a:srgbClr val="FFFF00"/>
                </a:solidFill>
              </a:rPr>
              <a:t>Situation linguistique du Canada en 2006</a:t>
            </a:r>
            <a:r>
              <a:rPr lang="en-CA" sz="3200" dirty="0">
                <a:solidFill>
                  <a:srgbClr val="FFFF00"/>
                </a:solidFill>
              </a:rPr>
              <a:t/>
            </a:r>
            <a:br>
              <a:rPr lang="en-CA" sz="3200" dirty="0">
                <a:solidFill>
                  <a:srgbClr val="FFFF00"/>
                </a:solidFill>
              </a:rPr>
            </a:br>
            <a:endParaRPr lang="en-CA" sz="3200" dirty="0">
              <a:solidFill>
                <a:srgbClr val="FFFF00"/>
              </a:solidFill>
              <a:latin typeface="+mn-lt"/>
            </a:endParaRPr>
          </a:p>
        </p:txBody>
      </p:sp>
      <p:sp>
        <p:nvSpPr>
          <p:cNvPr id="3" name="Content Placeholder 2"/>
          <p:cNvSpPr>
            <a:spLocks noGrp="1"/>
          </p:cNvSpPr>
          <p:nvPr>
            <p:ph idx="1"/>
          </p:nvPr>
        </p:nvSpPr>
        <p:spPr>
          <a:xfrm>
            <a:off x="457200" y="1340769"/>
            <a:ext cx="8229600" cy="4392488"/>
          </a:xfrm>
        </p:spPr>
        <p:txBody>
          <a:bodyPr>
            <a:normAutofit/>
          </a:bodyPr>
          <a:lstStyle/>
          <a:p>
            <a:pPr marL="457200" lvl="1" indent="0" fontAlgn="base">
              <a:buNone/>
            </a:pPr>
            <a:endParaRPr lang="fr-FR" b="1" dirty="0" smtClean="0"/>
          </a:p>
          <a:p>
            <a:pPr marL="457200" lvl="1" indent="0" fontAlgn="base">
              <a:buNone/>
            </a:pPr>
            <a:r>
              <a:rPr lang="fr-FR" sz="3200" b="1" dirty="0" smtClean="0">
                <a:solidFill>
                  <a:srgbClr val="0000FF"/>
                </a:solidFill>
              </a:rPr>
              <a:t>Population </a:t>
            </a:r>
            <a:r>
              <a:rPr lang="fr-FR" sz="3200" b="1" dirty="0">
                <a:solidFill>
                  <a:srgbClr val="0000FF"/>
                </a:solidFill>
              </a:rPr>
              <a:t>totale du Canada : 31,2 millions</a:t>
            </a:r>
            <a:endParaRPr lang="en-CA" sz="3200" dirty="0">
              <a:solidFill>
                <a:srgbClr val="0000FF"/>
              </a:solidFill>
            </a:endParaRPr>
          </a:p>
          <a:p>
            <a:pPr lvl="1" fontAlgn="base">
              <a:buFont typeface="Wingdings" panose="05000000000000000000" pitchFamily="2" charset="2"/>
              <a:buChar char="Ø"/>
            </a:pPr>
            <a:r>
              <a:rPr lang="fr-FR" sz="4000" b="1" dirty="0">
                <a:solidFill>
                  <a:srgbClr val="0000FF"/>
                </a:solidFill>
              </a:rPr>
              <a:t>Anglophones </a:t>
            </a:r>
            <a:r>
              <a:rPr lang="fr-FR" sz="4000" b="1" dirty="0" smtClean="0">
                <a:solidFill>
                  <a:srgbClr val="0000FF"/>
                </a:solidFill>
              </a:rPr>
              <a:t>  : </a:t>
            </a:r>
            <a:r>
              <a:rPr lang="fr-FR" sz="4000" b="1" dirty="0">
                <a:solidFill>
                  <a:srgbClr val="0000FF"/>
                </a:solidFill>
              </a:rPr>
              <a:t>57,8%</a:t>
            </a:r>
            <a:endParaRPr lang="en-CA" sz="4000" dirty="0">
              <a:solidFill>
                <a:srgbClr val="0000FF"/>
              </a:solidFill>
            </a:endParaRPr>
          </a:p>
          <a:p>
            <a:pPr lvl="1" fontAlgn="base">
              <a:buFont typeface="Wingdings" panose="05000000000000000000" pitchFamily="2" charset="2"/>
              <a:buChar char="Ø"/>
            </a:pPr>
            <a:r>
              <a:rPr lang="fr-FR" sz="4000" b="1" dirty="0">
                <a:solidFill>
                  <a:srgbClr val="0000FF"/>
                </a:solidFill>
              </a:rPr>
              <a:t>Francophones </a:t>
            </a:r>
            <a:r>
              <a:rPr lang="fr-FR" sz="4000" b="1" dirty="0" smtClean="0">
                <a:solidFill>
                  <a:srgbClr val="0000FF"/>
                </a:solidFill>
              </a:rPr>
              <a:t> : </a:t>
            </a:r>
            <a:r>
              <a:rPr lang="fr-FR" sz="4000" b="1" dirty="0">
                <a:solidFill>
                  <a:srgbClr val="0000FF"/>
                </a:solidFill>
              </a:rPr>
              <a:t>22,1%</a:t>
            </a:r>
            <a:endParaRPr lang="en-CA" sz="4000" dirty="0">
              <a:solidFill>
                <a:srgbClr val="0000FF"/>
              </a:solidFill>
            </a:endParaRPr>
          </a:p>
          <a:p>
            <a:pPr lvl="1" fontAlgn="base">
              <a:buFont typeface="Wingdings" panose="05000000000000000000" pitchFamily="2" charset="2"/>
              <a:buChar char="Ø"/>
            </a:pPr>
            <a:r>
              <a:rPr lang="fr-FR" sz="4000" b="1" dirty="0">
                <a:solidFill>
                  <a:srgbClr val="0000FF"/>
                </a:solidFill>
              </a:rPr>
              <a:t>Autres langues : 20,1%</a:t>
            </a:r>
            <a:endParaRPr lang="en-CA" sz="4000" dirty="0">
              <a:solidFill>
                <a:srgbClr val="0000FF"/>
              </a:solidFill>
            </a:endParaRPr>
          </a:p>
          <a:p>
            <a:pPr marL="0" indent="0" fontAlgn="base">
              <a:buNone/>
            </a:pPr>
            <a:r>
              <a:rPr lang="en-CA" sz="2400" dirty="0" smtClean="0">
                <a:solidFill>
                  <a:srgbClr val="6600CC"/>
                </a:solidFill>
              </a:rPr>
              <a:t>Source : Statistique Canada, Recensement de 2006</a:t>
            </a:r>
            <a:endParaRPr lang="en-CA" sz="2400" dirty="0">
              <a:solidFill>
                <a:srgbClr val="6600CC"/>
              </a:solidFill>
            </a:endParaRPr>
          </a:p>
          <a:p>
            <a:endParaRPr lang="en-CA" dirty="0"/>
          </a:p>
        </p:txBody>
      </p:sp>
    </p:spTree>
    <p:extLst>
      <p:ext uri="{BB962C8B-B14F-4D97-AF65-F5344CB8AC3E}">
        <p14:creationId xmlns:p14="http://schemas.microsoft.com/office/powerpoint/2010/main" val="25293052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3200" b="1" dirty="0">
                <a:solidFill>
                  <a:srgbClr val="FFFF00"/>
                </a:solidFill>
              </a:rPr>
              <a:t>Progrès des langues entre 2001 et 2006</a:t>
            </a:r>
            <a:r>
              <a:rPr lang="en-CA" sz="3200" dirty="0">
                <a:solidFill>
                  <a:srgbClr val="FFFF00"/>
                </a:solidFill>
              </a:rPr>
              <a:t/>
            </a:r>
            <a:br>
              <a:rPr lang="en-CA" sz="3200" dirty="0">
                <a:solidFill>
                  <a:srgbClr val="FFFF00"/>
                </a:solidFill>
              </a:rPr>
            </a:br>
            <a:endParaRPr lang="en-CA" sz="3200" dirty="0">
              <a:solidFill>
                <a:srgbClr val="FFFF00"/>
              </a:solidFill>
            </a:endParaRPr>
          </a:p>
        </p:txBody>
      </p:sp>
      <p:sp>
        <p:nvSpPr>
          <p:cNvPr id="3" name="Content Placeholder 2"/>
          <p:cNvSpPr>
            <a:spLocks noGrp="1"/>
          </p:cNvSpPr>
          <p:nvPr>
            <p:ph idx="1"/>
          </p:nvPr>
        </p:nvSpPr>
        <p:spPr>
          <a:xfrm>
            <a:off x="457200" y="1196753"/>
            <a:ext cx="8229600" cy="4464496"/>
          </a:xfrm>
        </p:spPr>
        <p:txBody>
          <a:bodyPr/>
          <a:lstStyle/>
          <a:p>
            <a:pPr fontAlgn="base">
              <a:buFont typeface="Wingdings" panose="05000000000000000000" pitchFamily="2" charset="2"/>
              <a:buChar char="Ø"/>
            </a:pPr>
            <a:endParaRPr lang="fr-FR" b="1" dirty="0" smtClean="0">
              <a:solidFill>
                <a:srgbClr val="0000FF"/>
              </a:solidFill>
            </a:endParaRPr>
          </a:p>
          <a:p>
            <a:pPr fontAlgn="base">
              <a:buFont typeface="Wingdings" panose="05000000000000000000" pitchFamily="2" charset="2"/>
              <a:buChar char="Ø"/>
            </a:pPr>
            <a:r>
              <a:rPr lang="fr-FR" sz="4800" b="1" dirty="0" smtClean="0">
                <a:solidFill>
                  <a:srgbClr val="0000FF"/>
                </a:solidFill>
              </a:rPr>
              <a:t>Français</a:t>
            </a:r>
            <a:r>
              <a:rPr lang="fr-FR" sz="4800" b="1" dirty="0">
                <a:solidFill>
                  <a:srgbClr val="0000FF"/>
                </a:solidFill>
              </a:rPr>
              <a:t> : 1,6%</a:t>
            </a:r>
            <a:endParaRPr lang="en-CA" sz="4800" dirty="0">
              <a:solidFill>
                <a:srgbClr val="0000FF"/>
              </a:solidFill>
            </a:endParaRPr>
          </a:p>
          <a:p>
            <a:pPr fontAlgn="base">
              <a:buFont typeface="Wingdings" panose="05000000000000000000" pitchFamily="2" charset="2"/>
              <a:buChar char="Ø"/>
            </a:pPr>
            <a:r>
              <a:rPr lang="fr-FR" sz="4800" b="1" dirty="0" smtClean="0">
                <a:solidFill>
                  <a:srgbClr val="0000FF"/>
                </a:solidFill>
              </a:rPr>
              <a:t>Anglais</a:t>
            </a:r>
            <a:r>
              <a:rPr lang="fr-FR" sz="4800" b="1" dirty="0">
                <a:solidFill>
                  <a:srgbClr val="0000FF"/>
                </a:solidFill>
              </a:rPr>
              <a:t> </a:t>
            </a:r>
            <a:r>
              <a:rPr lang="fr-FR" sz="4800" b="1" dirty="0" smtClean="0">
                <a:solidFill>
                  <a:srgbClr val="0000FF"/>
                </a:solidFill>
              </a:rPr>
              <a:t>  : </a:t>
            </a:r>
            <a:r>
              <a:rPr lang="fr-FR" sz="4800" b="1" dirty="0">
                <a:solidFill>
                  <a:srgbClr val="0000FF"/>
                </a:solidFill>
              </a:rPr>
              <a:t>3,0%</a:t>
            </a:r>
            <a:endParaRPr lang="en-CA" sz="4800" dirty="0">
              <a:solidFill>
                <a:srgbClr val="0000FF"/>
              </a:solidFill>
            </a:endParaRPr>
          </a:p>
          <a:p>
            <a:pPr fontAlgn="base">
              <a:buFont typeface="Wingdings" panose="05000000000000000000" pitchFamily="2" charset="2"/>
              <a:buChar char="Ø"/>
            </a:pPr>
            <a:r>
              <a:rPr lang="fr-FR" sz="4800" b="1" dirty="0" smtClean="0">
                <a:solidFill>
                  <a:srgbClr val="0000FF"/>
                </a:solidFill>
              </a:rPr>
              <a:t>Autres </a:t>
            </a:r>
            <a:r>
              <a:rPr lang="fr-FR" sz="4800" b="1" dirty="0">
                <a:solidFill>
                  <a:srgbClr val="0000FF"/>
                </a:solidFill>
              </a:rPr>
              <a:t>langues : 17,9%</a:t>
            </a:r>
            <a:endParaRPr lang="en-CA" sz="4800" dirty="0">
              <a:solidFill>
                <a:srgbClr val="0000FF"/>
              </a:solidFill>
            </a:endParaRPr>
          </a:p>
          <a:p>
            <a:pPr fontAlgn="base"/>
            <a:r>
              <a:rPr lang="fr-FR" sz="2400" b="1" dirty="0">
                <a:solidFill>
                  <a:srgbClr val="6600CC"/>
                </a:solidFill>
              </a:rPr>
              <a:t>Source : </a:t>
            </a:r>
            <a:r>
              <a:rPr lang="en-CA" sz="2400" b="1" dirty="0" smtClean="0">
                <a:solidFill>
                  <a:srgbClr val="6600CC"/>
                </a:solidFill>
              </a:rPr>
              <a:t>Statistique Canada, Recensement de 2006  </a:t>
            </a:r>
            <a:endParaRPr lang="en-CA" sz="2400" dirty="0">
              <a:solidFill>
                <a:srgbClr val="6600CC"/>
              </a:solidFill>
            </a:endParaRPr>
          </a:p>
          <a:p>
            <a:endParaRPr lang="en-CA" dirty="0"/>
          </a:p>
        </p:txBody>
      </p:sp>
    </p:spTree>
    <p:extLst>
      <p:ext uri="{BB962C8B-B14F-4D97-AF65-F5344CB8AC3E}">
        <p14:creationId xmlns:p14="http://schemas.microsoft.com/office/powerpoint/2010/main" val="1679880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b="1" dirty="0">
                <a:solidFill>
                  <a:srgbClr val="FFFF00"/>
                </a:solidFill>
              </a:rPr>
              <a:t>Bilinguisme :</a:t>
            </a:r>
            <a:r>
              <a:rPr lang="en-CA" dirty="0">
                <a:solidFill>
                  <a:srgbClr val="FFFF00"/>
                </a:solidFill>
              </a:rPr>
              <a:t/>
            </a:r>
            <a:br>
              <a:rPr lang="en-CA" dirty="0">
                <a:solidFill>
                  <a:srgbClr val="FFFF00"/>
                </a:solidFill>
              </a:rPr>
            </a:br>
            <a:endParaRPr lang="en-CA" dirty="0">
              <a:solidFill>
                <a:srgbClr val="FFFF00"/>
              </a:solidFill>
            </a:endParaRPr>
          </a:p>
        </p:txBody>
      </p:sp>
      <p:sp>
        <p:nvSpPr>
          <p:cNvPr id="3" name="Content Placeholder 2"/>
          <p:cNvSpPr>
            <a:spLocks noGrp="1"/>
          </p:cNvSpPr>
          <p:nvPr>
            <p:ph idx="1"/>
          </p:nvPr>
        </p:nvSpPr>
        <p:spPr>
          <a:xfrm>
            <a:off x="457200" y="980729"/>
            <a:ext cx="8229600" cy="4752528"/>
          </a:xfrm>
        </p:spPr>
        <p:txBody>
          <a:bodyPr>
            <a:normAutofit lnSpcReduction="10000"/>
          </a:bodyPr>
          <a:lstStyle/>
          <a:p>
            <a:pPr fontAlgn="base"/>
            <a:r>
              <a:rPr lang="fr-FR" b="1" dirty="0">
                <a:solidFill>
                  <a:srgbClr val="0000FF"/>
                </a:solidFill>
              </a:rPr>
              <a:t>En 2006, 83,6 % des francophones hors Québec se sont déclarés bilingues</a:t>
            </a:r>
            <a:endParaRPr lang="en-CA" dirty="0">
              <a:solidFill>
                <a:srgbClr val="0000FF"/>
              </a:solidFill>
            </a:endParaRPr>
          </a:p>
          <a:p>
            <a:pPr fontAlgn="base"/>
            <a:r>
              <a:rPr lang="fr-FR" b="1" dirty="0" smtClean="0">
                <a:solidFill>
                  <a:srgbClr val="0000FF"/>
                </a:solidFill>
              </a:rPr>
              <a:t>Dans </a:t>
            </a:r>
            <a:r>
              <a:rPr lang="fr-FR" b="1" dirty="0">
                <a:solidFill>
                  <a:srgbClr val="0000FF"/>
                </a:solidFill>
              </a:rPr>
              <a:t>l’ensemble du Canada, 9,4% des anglophones se sont déclarés bilingues </a:t>
            </a:r>
            <a:endParaRPr lang="en-CA" dirty="0">
              <a:solidFill>
                <a:srgbClr val="0000FF"/>
              </a:solidFill>
            </a:endParaRPr>
          </a:p>
          <a:p>
            <a:pPr fontAlgn="base"/>
            <a:r>
              <a:rPr lang="fr-FR" b="1" dirty="0" smtClean="0">
                <a:solidFill>
                  <a:srgbClr val="0000FF"/>
                </a:solidFill>
              </a:rPr>
              <a:t>Pour </a:t>
            </a:r>
            <a:r>
              <a:rPr lang="fr-FR" b="1" dirty="0">
                <a:solidFill>
                  <a:srgbClr val="0000FF"/>
                </a:solidFill>
              </a:rPr>
              <a:t>les allophones, ce pourcentage est de 12,1%</a:t>
            </a:r>
            <a:endParaRPr lang="en-CA" dirty="0">
              <a:solidFill>
                <a:srgbClr val="0000FF"/>
              </a:solidFill>
            </a:endParaRPr>
          </a:p>
          <a:p>
            <a:pPr fontAlgn="base"/>
            <a:r>
              <a:rPr lang="fr-FR" b="1" dirty="0" smtClean="0">
                <a:solidFill>
                  <a:srgbClr val="0000FF"/>
                </a:solidFill>
              </a:rPr>
              <a:t>Dans </a:t>
            </a:r>
            <a:r>
              <a:rPr lang="fr-FR" b="1" dirty="0">
                <a:solidFill>
                  <a:srgbClr val="0000FF"/>
                </a:solidFill>
              </a:rPr>
              <a:t>l’ensemble du </a:t>
            </a:r>
            <a:r>
              <a:rPr lang="fr-FR" b="1" dirty="0" smtClean="0">
                <a:solidFill>
                  <a:srgbClr val="0000FF"/>
                </a:solidFill>
              </a:rPr>
              <a:t>Canada</a:t>
            </a:r>
            <a:r>
              <a:rPr lang="fr-FR" b="1" dirty="0">
                <a:solidFill>
                  <a:srgbClr val="0000FF"/>
                </a:solidFill>
              </a:rPr>
              <a:t>, ce sont les francophones qui sont bilingues (Lionel, 2010, </a:t>
            </a:r>
            <a:r>
              <a:rPr lang="fr-FR" b="1" dirty="0" smtClean="0">
                <a:solidFill>
                  <a:srgbClr val="0000FF"/>
                </a:solidFill>
              </a:rPr>
              <a:t>p.45</a:t>
            </a:r>
            <a:r>
              <a:rPr lang="fr-FR" b="1" dirty="0">
                <a:solidFill>
                  <a:srgbClr val="0000FF"/>
                </a:solidFill>
              </a:rPr>
              <a:t>)</a:t>
            </a:r>
            <a:endParaRPr lang="en-CA" dirty="0">
              <a:solidFill>
                <a:srgbClr val="0000FF"/>
              </a:solidFill>
            </a:endParaRPr>
          </a:p>
          <a:p>
            <a:endParaRPr lang="en-CA" dirty="0"/>
          </a:p>
        </p:txBody>
      </p:sp>
    </p:spTree>
    <p:extLst>
      <p:ext uri="{BB962C8B-B14F-4D97-AF65-F5344CB8AC3E}">
        <p14:creationId xmlns:p14="http://schemas.microsoft.com/office/powerpoint/2010/main" val="63592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b="1" dirty="0">
                <a:solidFill>
                  <a:srgbClr val="FFFF00"/>
                </a:solidFill>
              </a:rPr>
              <a:t>Sort du français</a:t>
            </a:r>
            <a:r>
              <a:rPr lang="en-CA" dirty="0">
                <a:solidFill>
                  <a:srgbClr val="FFFF00"/>
                </a:solidFill>
              </a:rPr>
              <a:t/>
            </a:r>
            <a:br>
              <a:rPr lang="en-CA" dirty="0">
                <a:solidFill>
                  <a:srgbClr val="FFFF00"/>
                </a:solidFill>
              </a:rPr>
            </a:br>
            <a:endParaRPr lang="en-CA" dirty="0">
              <a:solidFill>
                <a:srgbClr val="FFFF00"/>
              </a:solidFill>
            </a:endParaRPr>
          </a:p>
        </p:txBody>
      </p:sp>
      <p:sp>
        <p:nvSpPr>
          <p:cNvPr id="3" name="Content Placeholder 2"/>
          <p:cNvSpPr>
            <a:spLocks noGrp="1"/>
          </p:cNvSpPr>
          <p:nvPr>
            <p:ph idx="1"/>
          </p:nvPr>
        </p:nvSpPr>
        <p:spPr>
          <a:xfrm>
            <a:off x="457200" y="1052737"/>
            <a:ext cx="8229600" cy="4608512"/>
          </a:xfrm>
        </p:spPr>
        <p:txBody>
          <a:bodyPr>
            <a:normAutofit fontScale="92500" lnSpcReduction="10000"/>
          </a:bodyPr>
          <a:lstStyle/>
          <a:p>
            <a:pPr fontAlgn="base"/>
            <a:endParaRPr lang="fr-FR" b="1" i="1" dirty="0" smtClean="0">
              <a:solidFill>
                <a:srgbClr val="0000FF"/>
              </a:solidFill>
            </a:endParaRPr>
          </a:p>
          <a:p>
            <a:pPr fontAlgn="base"/>
            <a:r>
              <a:rPr lang="fr-FR" b="1" i="1" dirty="0" smtClean="0">
                <a:solidFill>
                  <a:srgbClr val="0000FF"/>
                </a:solidFill>
              </a:rPr>
              <a:t>«</a:t>
            </a:r>
            <a:r>
              <a:rPr lang="fr-FR" b="1" i="1" dirty="0">
                <a:solidFill>
                  <a:srgbClr val="0000FF"/>
                </a:solidFill>
              </a:rPr>
              <a:t> Le français, s’il risque de se voir délogé de la deuxième place par l’ensemble des autres langues, ce qui aura une valeur symbolique négative, ne risque cependant pas de se voir ravir la position par une autre langue en particulier dans un avenir prévisible »</a:t>
            </a:r>
            <a:endParaRPr lang="en-CA" dirty="0">
              <a:solidFill>
                <a:srgbClr val="0000FF"/>
              </a:solidFill>
            </a:endParaRPr>
          </a:p>
          <a:p>
            <a:pPr marL="0" indent="0" fontAlgn="base">
              <a:buNone/>
            </a:pPr>
            <a:endParaRPr lang="en-CA" dirty="0">
              <a:solidFill>
                <a:srgbClr val="0000FF"/>
              </a:solidFill>
            </a:endParaRPr>
          </a:p>
          <a:p>
            <a:pPr fontAlgn="base"/>
            <a:r>
              <a:rPr lang="fr-FR" sz="2600" b="1" dirty="0">
                <a:solidFill>
                  <a:srgbClr val="6600CC"/>
                </a:solidFill>
              </a:rPr>
              <a:t>Source : Lionel Meney, Main basse sur la langue. Idéologie et interventionnisme linguistique au Québec, 2010,  page 36)</a:t>
            </a:r>
            <a:endParaRPr lang="en-CA" sz="2600" dirty="0">
              <a:solidFill>
                <a:srgbClr val="6600CC"/>
              </a:solidFill>
            </a:endParaRPr>
          </a:p>
          <a:p>
            <a:endParaRPr lang="en-CA" dirty="0"/>
          </a:p>
        </p:txBody>
      </p:sp>
    </p:spTree>
    <p:extLst>
      <p:ext uri="{BB962C8B-B14F-4D97-AF65-F5344CB8AC3E}">
        <p14:creationId xmlns:p14="http://schemas.microsoft.com/office/powerpoint/2010/main" val="14946634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FFFF66"/>
                </a:solidFill>
              </a:rPr>
              <a:t>Enjeux du bilinguisme</a:t>
            </a:r>
            <a:endParaRPr lang="en-CA" dirty="0">
              <a:solidFill>
                <a:srgbClr val="FFFF66"/>
              </a:solidFill>
            </a:endParaRPr>
          </a:p>
        </p:txBody>
      </p:sp>
      <p:sp>
        <p:nvSpPr>
          <p:cNvPr id="3" name="Content Placeholder 2"/>
          <p:cNvSpPr>
            <a:spLocks noGrp="1"/>
          </p:cNvSpPr>
          <p:nvPr>
            <p:ph idx="1"/>
          </p:nvPr>
        </p:nvSpPr>
        <p:spPr>
          <a:xfrm>
            <a:off x="457200" y="1412777"/>
            <a:ext cx="8229600" cy="4320480"/>
          </a:xfrm>
        </p:spPr>
        <p:txBody>
          <a:bodyPr>
            <a:normAutofit lnSpcReduction="10000"/>
          </a:bodyPr>
          <a:lstStyle/>
          <a:p>
            <a:r>
              <a:rPr lang="fr-FR" sz="2800" b="1" dirty="0">
                <a:solidFill>
                  <a:srgbClr val="0000FF"/>
                </a:solidFill>
              </a:rPr>
              <a:t>Bilingues vivant dans une société </a:t>
            </a:r>
            <a:r>
              <a:rPr lang="fr-FR" sz="2800" b="1" dirty="0" smtClean="0">
                <a:solidFill>
                  <a:srgbClr val="0000FF"/>
                </a:solidFill>
              </a:rPr>
              <a:t>unilingue</a:t>
            </a:r>
            <a:endParaRPr lang="en-CA" sz="2800" dirty="0">
              <a:solidFill>
                <a:srgbClr val="0000FF"/>
              </a:solidFill>
            </a:endParaRPr>
          </a:p>
          <a:p>
            <a:pPr lvl="0"/>
            <a:r>
              <a:rPr lang="fr-FR" sz="2800" b="1" dirty="0" smtClean="0">
                <a:solidFill>
                  <a:srgbClr val="0000FF"/>
                </a:solidFill>
              </a:rPr>
              <a:t>Il </a:t>
            </a:r>
            <a:r>
              <a:rPr lang="fr-FR" sz="2800" b="1" dirty="0">
                <a:solidFill>
                  <a:srgbClr val="0000FF"/>
                </a:solidFill>
              </a:rPr>
              <a:t>y a plus de francophones bilingues que des anglophones </a:t>
            </a:r>
            <a:r>
              <a:rPr lang="fr-FR" sz="2800" b="1" dirty="0" smtClean="0">
                <a:solidFill>
                  <a:srgbClr val="0000FF"/>
                </a:solidFill>
              </a:rPr>
              <a:t>bilingues </a:t>
            </a:r>
            <a:endParaRPr lang="en-CA" sz="2800" dirty="0">
              <a:solidFill>
                <a:srgbClr val="0000FF"/>
              </a:solidFill>
            </a:endParaRPr>
          </a:p>
          <a:p>
            <a:pPr lvl="0"/>
            <a:r>
              <a:rPr lang="fr-FR" sz="2800" b="1" dirty="0">
                <a:solidFill>
                  <a:srgbClr val="0000FF"/>
                </a:solidFill>
              </a:rPr>
              <a:t>Transfert linguistique </a:t>
            </a:r>
            <a:r>
              <a:rPr lang="fr-FR" sz="2800" b="1" dirty="0" smtClean="0">
                <a:solidFill>
                  <a:srgbClr val="0000FF"/>
                </a:solidFill>
              </a:rPr>
              <a:t>: taux assez élevés pour certains groupes d’âge ( 20-24 ans : 37,3%)</a:t>
            </a:r>
            <a:endParaRPr lang="en-CA" sz="2800" dirty="0">
              <a:solidFill>
                <a:srgbClr val="0000FF"/>
              </a:solidFill>
            </a:endParaRPr>
          </a:p>
          <a:p>
            <a:pPr lvl="0"/>
            <a:r>
              <a:rPr lang="fr-FR" sz="2800" b="1" dirty="0">
                <a:solidFill>
                  <a:srgbClr val="0000FF"/>
                </a:solidFill>
              </a:rPr>
              <a:t>Contamination et assimilation </a:t>
            </a:r>
            <a:endParaRPr lang="fr-FR" sz="2800" b="1" dirty="0" smtClean="0">
              <a:solidFill>
                <a:srgbClr val="0000FF"/>
              </a:solidFill>
            </a:endParaRPr>
          </a:p>
          <a:p>
            <a:pPr lvl="0"/>
            <a:r>
              <a:rPr lang="fr-FR" sz="2800" b="1" dirty="0" smtClean="0">
                <a:solidFill>
                  <a:srgbClr val="0000FF"/>
                </a:solidFill>
              </a:rPr>
              <a:t>Aucune garantie de trouver un travail en français.</a:t>
            </a:r>
          </a:p>
          <a:p>
            <a:pPr lvl="0"/>
            <a:r>
              <a:rPr lang="fr-FR" sz="2800" b="1" dirty="0" smtClean="0">
                <a:solidFill>
                  <a:srgbClr val="0000FF"/>
                </a:solidFill>
              </a:rPr>
              <a:t>L’impact de l’insécurité identitaire sur l’usage du français </a:t>
            </a:r>
            <a:endParaRPr lang="en-CA" sz="2800" dirty="0">
              <a:solidFill>
                <a:srgbClr val="0000FF"/>
              </a:solidFill>
            </a:endParaRPr>
          </a:p>
          <a:p>
            <a:endParaRPr lang="en-CA" dirty="0"/>
          </a:p>
        </p:txBody>
      </p:sp>
    </p:spTree>
    <p:extLst>
      <p:ext uri="{BB962C8B-B14F-4D97-AF65-F5344CB8AC3E}">
        <p14:creationId xmlns:p14="http://schemas.microsoft.com/office/powerpoint/2010/main" val="18317705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4243</TotalTime>
  <Words>648</Words>
  <Application>Microsoft Office PowerPoint</Application>
  <PresentationFormat>On-screen Show (4:3)</PresentationFormat>
  <Paragraphs>126</Paragraphs>
  <Slides>21</Slides>
  <Notes>21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CdnImm # 24 :Immigration et Bilinguisme: Quel avenir pour le français en Ontario? </vt:lpstr>
      <vt:lpstr>PowerPoint Presentation</vt:lpstr>
      <vt:lpstr>Références </vt:lpstr>
      <vt:lpstr>25 Régions désignées en français </vt:lpstr>
      <vt:lpstr>Situation linguistique du Canada en 2006 </vt:lpstr>
      <vt:lpstr>Progrès des langues entre 2001 et 2006 </vt:lpstr>
      <vt:lpstr>Bilinguisme : </vt:lpstr>
      <vt:lpstr>Sort du français </vt:lpstr>
      <vt:lpstr>Enjeux du bilinguisme</vt:lpstr>
      <vt:lpstr>Sort de l’anglais </vt:lpstr>
      <vt:lpstr>Secteurs de services concernés </vt:lpstr>
      <vt:lpstr>Facteurs contribuant à l’utilisation des services </vt:lpstr>
      <vt:lpstr>Centre de Santé Communautaire Hamilton Niagara : La santé par la danse </vt:lpstr>
      <vt:lpstr>Souhaits des usagers face aux services </vt:lpstr>
      <vt:lpstr>Rôle des médias, TÉ, TÉÉ et autres organisations  </vt:lpstr>
      <vt:lpstr>Impact du bilinguisme dans l’utilisation des services </vt:lpstr>
      <vt:lpstr>Médias francophones </vt:lpstr>
      <vt:lpstr>Défis pour l’utilisation des services </vt:lpstr>
      <vt:lpstr>Exemples d’actions concrètes du bilinguisme pour Ottawa</vt:lpstr>
      <vt:lpstr>Recommandations </vt:lpstr>
      <vt:lpstr>Merci de votre attention!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dmontague</dc:creator>
  <cp:lastModifiedBy>asonko</cp:lastModifiedBy>
  <cp:revision>186</cp:revision>
  <dcterms:created xsi:type="dcterms:W3CDTF">2012-07-12T19:27:32Z</dcterms:created>
  <dcterms:modified xsi:type="dcterms:W3CDTF">2014-11-12T21:54:15Z</dcterms:modified>
</cp:coreProperties>
</file>